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14"/>
  </p:notesMasterIdLst>
  <p:sldIdLst>
    <p:sldId id="256" r:id="rId4"/>
    <p:sldId id="307" r:id="rId5"/>
    <p:sldId id="308" r:id="rId6"/>
    <p:sldId id="418" r:id="rId7"/>
    <p:sldId id="419" r:id="rId8"/>
    <p:sldId id="378" r:id="rId9"/>
    <p:sldId id="380" r:id="rId10"/>
    <p:sldId id="381" r:id="rId11"/>
    <p:sldId id="382" r:id="rId12"/>
    <p:sldId id="390" r:id="rId13"/>
    <p:sldId id="420" r:id="rId15"/>
    <p:sldId id="423" r:id="rId16"/>
    <p:sldId id="383" r:id="rId17"/>
    <p:sldId id="365" r:id="rId18"/>
    <p:sldId id="385" r:id="rId19"/>
    <p:sldId id="366" r:id="rId20"/>
    <p:sldId id="425" r:id="rId21"/>
    <p:sldId id="367" r:id="rId22"/>
    <p:sldId id="328" r:id="rId23"/>
    <p:sldId id="450" r:id="rId24"/>
    <p:sldId id="448" r:id="rId25"/>
    <p:sldId id="387" r:id="rId26"/>
    <p:sldId id="388" r:id="rId27"/>
    <p:sldId id="389" r:id="rId28"/>
    <p:sldId id="391" r:id="rId29"/>
    <p:sldId id="392" r:id="rId30"/>
    <p:sldId id="393" r:id="rId31"/>
    <p:sldId id="394" r:id="rId32"/>
    <p:sldId id="412" r:id="rId33"/>
    <p:sldId id="360" r:id="rId34"/>
    <p:sldId id="361" r:id="rId35"/>
    <p:sldId id="362" r:id="rId36"/>
    <p:sldId id="363" r:id="rId37"/>
    <p:sldId id="364" r:id="rId38"/>
    <p:sldId id="465" r:id="rId39"/>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yanjun" initials="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0000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varScale="1">
        <p:scale>
          <a:sx n="108" d="100"/>
          <a:sy n="108" d="100"/>
        </p:scale>
        <p:origin x="-1704" y="-84"/>
      </p:cViewPr>
      <p:guideLst>
        <p:guide orient="horz" pos="2112"/>
        <p:guide pos="2947"/>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3" Type="http://schemas.openxmlformats.org/officeDocument/2006/relationships/commentAuthors" Target="commentAuthors.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notesMaster" Target="notesMasters/notesMaster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kumimoji="1" sz="1200">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kumimoji="1" sz="1200">
                <a:latin typeface="Times New Roman" panose="02020603050405020304" pitchFamily="18"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2468" name="Rectangle 4"/>
          <p:cNvSpPr>
            <a:spLocks noGrp="1" noRot="1" noChangeAspect="1"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kumimoji="1" sz="1200">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p>
            <a:pPr lvl="0" algn="r" eaLnBrk="1" hangingPunct="1">
              <a:buNone/>
            </a:pPr>
            <a:fld id="{9A0DB2DC-4C9A-4742-B13C-FB6460FD3503}" type="slidenum">
              <a:rPr lang="en-US" altLang="zh-CN" sz="1200" dirty="0">
                <a:latin typeface="Times New Roman" panose="02020603050405020304" pitchFamily="18" charset="0"/>
              </a:rPr>
            </a:fld>
            <a:endParaRPr lang="en-US" altLang="zh-CN" sz="1200"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sp>
        <p:nvSpPr>
          <p:cNvPr id="40" name="Line 2"/>
          <p:cNvSpPr>
            <a:spLocks noChangeShapeType="1"/>
          </p:cNvSpPr>
          <p:nvPr/>
        </p:nvSpPr>
        <p:spPr bwMode="auto">
          <a:xfrm>
            <a:off x="7315200" y="1066800"/>
            <a:ext cx="0" cy="4495800"/>
          </a:xfrm>
          <a:prstGeom prst="line">
            <a:avLst/>
          </a:prstGeom>
          <a:noFill/>
          <a:ln w="9525">
            <a:solidFill>
              <a:schemeClr val="tx1"/>
            </a:solidFill>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2" name="Group 8"/>
          <p:cNvGrpSpPr/>
          <p:nvPr/>
        </p:nvGrpSpPr>
        <p:grpSpPr>
          <a:xfrm>
            <a:off x="7493000" y="2992438"/>
            <a:ext cx="1338263" cy="2189162"/>
            <a:chOff x="4704" y="1885"/>
            <a:chExt cx="843" cy="1379"/>
          </a:xfrm>
        </p:grpSpPr>
        <p:sp>
          <p:nvSpPr>
            <p:cNvPr id="42" name="Oval 9"/>
            <p:cNvSpPr>
              <a:spLocks noChangeArrowheads="1"/>
            </p:cNvSpPr>
            <p:nvPr/>
          </p:nvSpPr>
          <p:spPr bwMode="auto">
            <a:xfrm>
              <a:off x="4704" y="1885"/>
              <a:ext cx="127" cy="127"/>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3" name="Oval 10"/>
            <p:cNvSpPr>
              <a:spLocks noChangeArrowheads="1"/>
            </p:cNvSpPr>
            <p:nvPr/>
          </p:nvSpPr>
          <p:spPr bwMode="auto">
            <a:xfrm>
              <a:off x="4883" y="1885"/>
              <a:ext cx="127" cy="127"/>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4" name="Oval 11"/>
            <p:cNvSpPr>
              <a:spLocks noChangeArrowheads="1"/>
            </p:cNvSpPr>
            <p:nvPr/>
          </p:nvSpPr>
          <p:spPr bwMode="auto">
            <a:xfrm>
              <a:off x="5062" y="1885"/>
              <a:ext cx="127" cy="127"/>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5" name="Oval 12"/>
            <p:cNvSpPr>
              <a:spLocks noChangeArrowheads="1"/>
            </p:cNvSpPr>
            <p:nvPr/>
          </p:nvSpPr>
          <p:spPr bwMode="auto">
            <a:xfrm>
              <a:off x="4704" y="2064"/>
              <a:ext cx="127" cy="127"/>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6" name="Oval 13"/>
            <p:cNvSpPr>
              <a:spLocks noChangeArrowheads="1"/>
            </p:cNvSpPr>
            <p:nvPr/>
          </p:nvSpPr>
          <p:spPr bwMode="auto">
            <a:xfrm>
              <a:off x="4883" y="2064"/>
              <a:ext cx="127" cy="127"/>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7" name="Oval 14"/>
            <p:cNvSpPr>
              <a:spLocks noChangeArrowheads="1"/>
            </p:cNvSpPr>
            <p:nvPr/>
          </p:nvSpPr>
          <p:spPr bwMode="auto">
            <a:xfrm>
              <a:off x="5062" y="2064"/>
              <a:ext cx="127" cy="127"/>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8" name="Oval 15"/>
            <p:cNvSpPr>
              <a:spLocks noChangeArrowheads="1"/>
            </p:cNvSpPr>
            <p:nvPr/>
          </p:nvSpPr>
          <p:spPr bwMode="auto">
            <a:xfrm>
              <a:off x="5241" y="2064"/>
              <a:ext cx="127" cy="127"/>
            </a:xfrm>
            <a:prstGeom prst="ellipse">
              <a:avLst/>
            </a:prstGeom>
            <a:solidFill>
              <a:schemeClr val="accent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9" name="Oval 16"/>
            <p:cNvSpPr>
              <a:spLocks noChangeArrowheads="1"/>
            </p:cNvSpPr>
            <p:nvPr/>
          </p:nvSpPr>
          <p:spPr bwMode="auto">
            <a:xfrm>
              <a:off x="4704" y="2243"/>
              <a:ext cx="127" cy="127"/>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0" name="Oval 17"/>
            <p:cNvSpPr>
              <a:spLocks noChangeArrowheads="1"/>
            </p:cNvSpPr>
            <p:nvPr/>
          </p:nvSpPr>
          <p:spPr bwMode="auto">
            <a:xfrm>
              <a:off x="4883" y="2243"/>
              <a:ext cx="127" cy="127"/>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1" name="Oval 18"/>
            <p:cNvSpPr>
              <a:spLocks noChangeArrowheads="1"/>
            </p:cNvSpPr>
            <p:nvPr/>
          </p:nvSpPr>
          <p:spPr bwMode="auto">
            <a:xfrm>
              <a:off x="5062" y="2243"/>
              <a:ext cx="127" cy="127"/>
            </a:xfrm>
            <a:prstGeom prst="ellipse">
              <a:avLst/>
            </a:prstGeom>
            <a:solidFill>
              <a:schemeClr val="accent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2" name="Oval 19"/>
            <p:cNvSpPr>
              <a:spLocks noChangeArrowheads="1"/>
            </p:cNvSpPr>
            <p:nvPr/>
          </p:nvSpPr>
          <p:spPr bwMode="auto">
            <a:xfrm>
              <a:off x="5241" y="2243"/>
              <a:ext cx="127" cy="127"/>
            </a:xfrm>
            <a:prstGeom prst="ellipse">
              <a:avLst/>
            </a:prstGeom>
            <a:solidFill>
              <a:schemeClr val="accent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3" name="Oval 20"/>
            <p:cNvSpPr>
              <a:spLocks noChangeArrowheads="1"/>
            </p:cNvSpPr>
            <p:nvPr/>
          </p:nvSpPr>
          <p:spPr bwMode="auto">
            <a:xfrm>
              <a:off x="5420" y="2243"/>
              <a:ext cx="127" cy="127"/>
            </a:xfrm>
            <a:prstGeom prst="ellipse">
              <a:avLst/>
            </a:prstGeom>
            <a:solidFill>
              <a:schemeClr val="accent1"/>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4" name="Oval 21"/>
            <p:cNvSpPr>
              <a:spLocks noChangeArrowheads="1"/>
            </p:cNvSpPr>
            <p:nvPr/>
          </p:nvSpPr>
          <p:spPr bwMode="auto">
            <a:xfrm>
              <a:off x="4704" y="2421"/>
              <a:ext cx="127" cy="128"/>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5" name="Oval 22"/>
            <p:cNvSpPr>
              <a:spLocks noChangeArrowheads="1"/>
            </p:cNvSpPr>
            <p:nvPr/>
          </p:nvSpPr>
          <p:spPr bwMode="auto">
            <a:xfrm>
              <a:off x="4883" y="2421"/>
              <a:ext cx="127" cy="128"/>
            </a:xfrm>
            <a:prstGeom prst="ellipse">
              <a:avLst/>
            </a:prstGeom>
            <a:solidFill>
              <a:schemeClr val="accent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6" name="Oval 23"/>
            <p:cNvSpPr>
              <a:spLocks noChangeArrowheads="1"/>
            </p:cNvSpPr>
            <p:nvPr/>
          </p:nvSpPr>
          <p:spPr bwMode="auto">
            <a:xfrm>
              <a:off x="5062" y="2421"/>
              <a:ext cx="127" cy="128"/>
            </a:xfrm>
            <a:prstGeom prst="ellipse">
              <a:avLst/>
            </a:prstGeom>
            <a:solidFill>
              <a:schemeClr val="accent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7" name="Oval 24"/>
            <p:cNvSpPr>
              <a:spLocks noChangeArrowheads="1"/>
            </p:cNvSpPr>
            <p:nvPr/>
          </p:nvSpPr>
          <p:spPr bwMode="auto">
            <a:xfrm>
              <a:off x="5241" y="2421"/>
              <a:ext cx="127" cy="128"/>
            </a:xfrm>
            <a:prstGeom prst="ellipse">
              <a:avLst/>
            </a:prstGeom>
            <a:solidFill>
              <a:schemeClr val="accent1"/>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8" name="Oval 25"/>
            <p:cNvSpPr>
              <a:spLocks noChangeArrowheads="1"/>
            </p:cNvSpPr>
            <p:nvPr/>
          </p:nvSpPr>
          <p:spPr bwMode="auto">
            <a:xfrm>
              <a:off x="4704" y="2600"/>
              <a:ext cx="127" cy="128"/>
            </a:xfrm>
            <a:prstGeom prst="ellipse">
              <a:avLst/>
            </a:prstGeom>
            <a:solidFill>
              <a:schemeClr val="accent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9" name="Oval 26"/>
            <p:cNvSpPr>
              <a:spLocks noChangeArrowheads="1"/>
            </p:cNvSpPr>
            <p:nvPr/>
          </p:nvSpPr>
          <p:spPr bwMode="auto">
            <a:xfrm>
              <a:off x="4883" y="2600"/>
              <a:ext cx="127" cy="128"/>
            </a:xfrm>
            <a:prstGeom prst="ellipse">
              <a:avLst/>
            </a:prstGeom>
            <a:solidFill>
              <a:schemeClr val="accent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0" name="Oval 27"/>
            <p:cNvSpPr>
              <a:spLocks noChangeArrowheads="1"/>
            </p:cNvSpPr>
            <p:nvPr/>
          </p:nvSpPr>
          <p:spPr bwMode="auto">
            <a:xfrm>
              <a:off x="5062" y="2600"/>
              <a:ext cx="127" cy="128"/>
            </a:xfrm>
            <a:prstGeom prst="ellipse">
              <a:avLst/>
            </a:prstGeom>
            <a:solidFill>
              <a:schemeClr val="accent1"/>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1" name="Oval 28"/>
            <p:cNvSpPr>
              <a:spLocks noChangeArrowheads="1"/>
            </p:cNvSpPr>
            <p:nvPr/>
          </p:nvSpPr>
          <p:spPr bwMode="auto">
            <a:xfrm>
              <a:off x="5241" y="2600"/>
              <a:ext cx="127" cy="128"/>
            </a:xfrm>
            <a:prstGeom prst="ellipse">
              <a:avLst/>
            </a:prstGeom>
            <a:solidFill>
              <a:schemeClr val="accent1"/>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2" name="Oval 29"/>
            <p:cNvSpPr>
              <a:spLocks noChangeArrowheads="1"/>
            </p:cNvSpPr>
            <p:nvPr/>
          </p:nvSpPr>
          <p:spPr bwMode="auto">
            <a:xfrm>
              <a:off x="5420" y="2600"/>
              <a:ext cx="127" cy="128"/>
            </a:xfrm>
            <a:prstGeom prst="ellipse">
              <a:avLst/>
            </a:prstGeom>
            <a:solidFill>
              <a:schemeClr val="folHlink"/>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3" name="Oval 30"/>
            <p:cNvSpPr>
              <a:spLocks noChangeArrowheads="1"/>
            </p:cNvSpPr>
            <p:nvPr/>
          </p:nvSpPr>
          <p:spPr bwMode="auto">
            <a:xfrm>
              <a:off x="4704" y="2779"/>
              <a:ext cx="127" cy="127"/>
            </a:xfrm>
            <a:prstGeom prst="ellipse">
              <a:avLst/>
            </a:prstGeom>
            <a:solidFill>
              <a:schemeClr val="accent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4" name="Oval 31"/>
            <p:cNvSpPr>
              <a:spLocks noChangeArrowheads="1"/>
            </p:cNvSpPr>
            <p:nvPr/>
          </p:nvSpPr>
          <p:spPr bwMode="auto">
            <a:xfrm>
              <a:off x="4883" y="2779"/>
              <a:ext cx="127" cy="127"/>
            </a:xfrm>
            <a:prstGeom prst="ellipse">
              <a:avLst/>
            </a:prstGeom>
            <a:solidFill>
              <a:schemeClr val="accent1"/>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5" name="Oval 32"/>
            <p:cNvSpPr>
              <a:spLocks noChangeArrowheads="1"/>
            </p:cNvSpPr>
            <p:nvPr/>
          </p:nvSpPr>
          <p:spPr bwMode="auto">
            <a:xfrm>
              <a:off x="5062" y="2779"/>
              <a:ext cx="127" cy="127"/>
            </a:xfrm>
            <a:prstGeom prst="ellipse">
              <a:avLst/>
            </a:prstGeom>
            <a:solidFill>
              <a:schemeClr val="accent1"/>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6" name="Oval 33"/>
            <p:cNvSpPr>
              <a:spLocks noChangeArrowheads="1"/>
            </p:cNvSpPr>
            <p:nvPr/>
          </p:nvSpPr>
          <p:spPr bwMode="auto">
            <a:xfrm>
              <a:off x="5241" y="2779"/>
              <a:ext cx="127" cy="127"/>
            </a:xfrm>
            <a:prstGeom prst="ellipse">
              <a:avLst/>
            </a:prstGeom>
            <a:solidFill>
              <a:schemeClr val="folHlink"/>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7" name="Oval 34"/>
            <p:cNvSpPr>
              <a:spLocks noChangeArrowheads="1"/>
            </p:cNvSpPr>
            <p:nvPr/>
          </p:nvSpPr>
          <p:spPr bwMode="auto">
            <a:xfrm>
              <a:off x="4704" y="2958"/>
              <a:ext cx="127" cy="127"/>
            </a:xfrm>
            <a:prstGeom prst="ellipse">
              <a:avLst/>
            </a:prstGeom>
            <a:solidFill>
              <a:schemeClr val="accent1"/>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8" name="Oval 35"/>
            <p:cNvSpPr>
              <a:spLocks noChangeArrowheads="1"/>
            </p:cNvSpPr>
            <p:nvPr/>
          </p:nvSpPr>
          <p:spPr bwMode="auto">
            <a:xfrm>
              <a:off x="4883" y="2958"/>
              <a:ext cx="127" cy="127"/>
            </a:xfrm>
            <a:prstGeom prst="ellipse">
              <a:avLst/>
            </a:prstGeom>
            <a:solidFill>
              <a:schemeClr val="accent1"/>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9" name="Oval 36"/>
            <p:cNvSpPr>
              <a:spLocks noChangeArrowheads="1"/>
            </p:cNvSpPr>
            <p:nvPr/>
          </p:nvSpPr>
          <p:spPr bwMode="auto">
            <a:xfrm>
              <a:off x="5062" y="2958"/>
              <a:ext cx="127" cy="127"/>
            </a:xfrm>
            <a:prstGeom prst="ellipse">
              <a:avLst/>
            </a:prstGeom>
            <a:solidFill>
              <a:schemeClr val="folHlink"/>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0" name="Oval 37"/>
            <p:cNvSpPr>
              <a:spLocks noChangeArrowheads="1"/>
            </p:cNvSpPr>
            <p:nvPr/>
          </p:nvSpPr>
          <p:spPr bwMode="auto">
            <a:xfrm>
              <a:off x="5241" y="2958"/>
              <a:ext cx="127" cy="127"/>
            </a:xfrm>
            <a:prstGeom prst="ellipse">
              <a:avLst/>
            </a:prstGeom>
            <a:solidFill>
              <a:schemeClr val="folHlink"/>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1" name="Oval 38"/>
            <p:cNvSpPr>
              <a:spLocks noChangeArrowheads="1"/>
            </p:cNvSpPr>
            <p:nvPr/>
          </p:nvSpPr>
          <p:spPr bwMode="auto">
            <a:xfrm>
              <a:off x="4883" y="3137"/>
              <a:ext cx="127" cy="127"/>
            </a:xfrm>
            <a:prstGeom prst="ellipse">
              <a:avLst/>
            </a:prstGeom>
            <a:solidFill>
              <a:schemeClr val="folHlink"/>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2" name="Oval 39"/>
            <p:cNvSpPr>
              <a:spLocks noChangeArrowheads="1"/>
            </p:cNvSpPr>
            <p:nvPr/>
          </p:nvSpPr>
          <p:spPr bwMode="auto">
            <a:xfrm>
              <a:off x="5241" y="3137"/>
              <a:ext cx="127" cy="127"/>
            </a:xfrm>
            <a:prstGeom prst="ellipse">
              <a:avLst/>
            </a:prstGeom>
            <a:solidFill>
              <a:schemeClr val="folHlink"/>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73" name="Line 40"/>
          <p:cNvSpPr>
            <a:spLocks noChangeShapeType="1"/>
          </p:cNvSpPr>
          <p:nvPr/>
        </p:nvSpPr>
        <p:spPr bwMode="auto">
          <a:xfrm>
            <a:off x="304800" y="2819400"/>
            <a:ext cx="8229600" cy="0"/>
          </a:xfrm>
          <a:prstGeom prst="line">
            <a:avLst/>
          </a:prstGeom>
          <a:noFill/>
          <a:ln w="6350">
            <a:solidFill>
              <a:schemeClr val="tx1"/>
            </a:solidFill>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1" name="Rectangle 3"/>
          <p:cNvSpPr>
            <a:spLocks noGrp="1" noChangeArrowheads="1"/>
          </p:cNvSpPr>
          <p:nvPr>
            <p:ph type="ctrTitle"/>
          </p:nvPr>
        </p:nvSpPr>
        <p:spPr>
          <a:xfrm>
            <a:off x="315913" y="466725"/>
            <a:ext cx="6781800" cy="2133600"/>
          </a:xfrm>
        </p:spPr>
        <p:txBody>
          <a:bodyPr/>
          <a:lstStyle>
            <a:lvl1pPr algn="r">
              <a:defRPr sz="4800"/>
            </a:lvl1pPr>
          </a:lstStyle>
          <a:p>
            <a:r>
              <a:rPr lang="zh-CN" altLang="en-US"/>
              <a:t>单击此处编辑母版标题样式</a:t>
            </a:r>
            <a:endParaRPr lang="zh-CN" altLang="en-US"/>
          </a:p>
        </p:txBody>
      </p:sp>
      <p:sp>
        <p:nvSpPr>
          <p:cNvPr id="2052" name="Rectangle 4"/>
          <p:cNvSpPr>
            <a:spLocks noGrp="1" noChangeArrowheads="1"/>
          </p:cNvSpPr>
          <p:nvPr>
            <p:ph type="subTitle" idx="1"/>
          </p:nvPr>
        </p:nvSpPr>
        <p:spPr>
          <a:xfrm>
            <a:off x="849313" y="3049588"/>
            <a:ext cx="6248400" cy="2362200"/>
          </a:xfrm>
        </p:spPr>
        <p:txBody>
          <a:bodyPr/>
          <a:lstStyle>
            <a:lvl1pPr marL="0" indent="0" algn="r">
              <a:buFont typeface="Wingdings" panose="05000000000000000000" pitchFamily="2" charset="2"/>
              <a:buNone/>
              <a:defRPr sz="3200"/>
            </a:lvl1pPr>
          </a:lstStyle>
          <a:p>
            <a:r>
              <a:rPr lang="zh-CN" altLang="en-US"/>
              <a:t>单击此处编辑母版副标题样式</a:t>
            </a:r>
            <a:endParaRPr lang="zh-CN" altLang="en-US"/>
          </a:p>
        </p:txBody>
      </p:sp>
      <p:sp>
        <p:nvSpPr>
          <p:cNvPr id="74" name="Rectangle 5"/>
          <p:cNvSpPr>
            <a:spLocks noGrp="1" noChangeArrowheads="1"/>
          </p:cNvSpPr>
          <p:nvPr>
            <p:ph type="dt" sz="half" idx="2"/>
          </p:nvPr>
        </p:nvSpPr>
        <p:spPr bwMode="auto">
          <a:xfrm>
            <a:off x="457200" y="6248400"/>
            <a:ext cx="21336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 name="Rectangle 6"/>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6" name="Rectangle 7"/>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t" anchorCtr="0" compatLnSpc="1"/>
          <a:lstStyle/>
          <a:p>
            <a:pPr algn="r">
              <a:buNone/>
            </a:pPr>
            <a:fld id="{9A0DB2DC-4C9A-4742-B13C-FB6460FD3503}" type="slidenum">
              <a:rPr lang="en-US" altLang="zh-CN" dirty="0"/>
            </a:fld>
            <a:endParaRPr lang="en-US" altLang="zh-CN"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2238"/>
            <a:ext cx="2057400" cy="600868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2238"/>
            <a:ext cx="6019800" cy="6008687"/>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79388" y="1052513"/>
            <a:ext cx="4304760" cy="5545137"/>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59853" y="1052513"/>
            <a:ext cx="4304760" cy="5545137"/>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555"/>
            <a:ext cx="7543800" cy="890270"/>
          </a:xfr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68307" y="274638"/>
            <a:ext cx="2196306" cy="63230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79388" y="274638"/>
            <a:ext cx="6461597" cy="632301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2"/>
          <p:cNvSpPr>
            <a:spLocks noChangeShapeType="1"/>
          </p:cNvSpPr>
          <p:nvPr/>
        </p:nvSpPr>
        <p:spPr bwMode="auto">
          <a:xfrm>
            <a:off x="7962900" y="152400"/>
            <a:ext cx="0" cy="1524000"/>
          </a:xfrm>
          <a:prstGeom prst="line">
            <a:avLst/>
          </a:prstGeom>
          <a:noFill/>
          <a:ln w="9525">
            <a:solidFill>
              <a:schemeClr val="tx1"/>
            </a:solidFill>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7" name="Rectangle 3"/>
          <p:cNvSpPr>
            <a:spLocks noGrp="1"/>
          </p:cNvSpPr>
          <p:nvPr>
            <p:ph type="title"/>
          </p:nvPr>
        </p:nvSpPr>
        <p:spPr>
          <a:xfrm>
            <a:off x="457200" y="122555"/>
            <a:ext cx="7543800" cy="731520"/>
          </a:xfrm>
          <a:prstGeom prst="rect">
            <a:avLst/>
          </a:prstGeom>
          <a:noFill/>
          <a:ln w="9525">
            <a:noFill/>
          </a:ln>
        </p:spPr>
        <p:txBody>
          <a:bodyPr anchor="b"/>
          <a:lstStyle/>
          <a:p>
            <a:pPr lvl="0"/>
            <a:r>
              <a:rPr lang="zh-CN" altLang="en-US" dirty="0"/>
              <a:t>单击此处编辑母版标题样式</a:t>
            </a:r>
            <a:endParaRPr lang="zh-CN" altLang="en-US" dirty="0"/>
          </a:p>
        </p:txBody>
      </p:sp>
      <p:sp>
        <p:nvSpPr>
          <p:cNvPr id="1028" name="Rectangle 4"/>
          <p:cNvSpPr>
            <a:spLocks noGrp="1"/>
          </p:cNvSpPr>
          <p:nvPr>
            <p:ph type="body" idx="1"/>
          </p:nvPr>
        </p:nvSpPr>
        <p:spPr>
          <a:xfrm>
            <a:off x="544830" y="1110298"/>
            <a:ext cx="8229600" cy="4411662"/>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9" name="Rectangle 5"/>
          <p:cNvSpPr>
            <a:spLocks noGrp="1" noChangeArrowheads="1"/>
          </p:cNvSpPr>
          <p:nvPr>
            <p:ph type="dt" sz="half" idx="2"/>
          </p:nvPr>
        </p:nvSpPr>
        <p:spPr bwMode="auto">
          <a:xfrm>
            <a:off x="457200" y="6248400"/>
            <a:ext cx="2133600" cy="457200"/>
          </a:xfrm>
          <a:prstGeom prst="rect">
            <a:avLst/>
          </a:prstGeom>
          <a:noFill/>
          <a:ln w="9525">
            <a:noFill/>
            <a:miter lim="800000"/>
          </a:ln>
          <a:effectLst/>
        </p:spPr>
        <p:txBody>
          <a:bodyPr vert="horz" wrap="square" lIns="91440" tIns="45720" rIns="91440" bIns="45720" numCol="1" anchor="t" anchorCtr="0" compatLnSpc="1"/>
          <a:lstStyle>
            <a:lvl1pPr>
              <a:defRPr sz="10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t" anchorCtr="0" compatLnSpc="1"/>
          <a:lstStyle>
            <a:lvl1pPr algn="ctr">
              <a:defRPr sz="1000">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1" name="Rectangle 7"/>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t" anchorCtr="0" compatLnSpc="1"/>
          <a:lstStyle>
            <a:lvl1pPr algn="r">
              <a:defRPr sz="1000"/>
            </a:lvl1pPr>
          </a:lstStyle>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grpSp>
        <p:nvGrpSpPr>
          <p:cNvPr id="1032" name="Group 8"/>
          <p:cNvGrpSpPr/>
          <p:nvPr/>
        </p:nvGrpSpPr>
        <p:grpSpPr>
          <a:xfrm>
            <a:off x="8153400" y="152400"/>
            <a:ext cx="792163" cy="1295400"/>
            <a:chOff x="5136" y="960"/>
            <a:chExt cx="528" cy="864"/>
          </a:xfrm>
        </p:grpSpPr>
        <p:sp>
          <p:nvSpPr>
            <p:cNvPr id="1033" name="Oval 9"/>
            <p:cNvSpPr>
              <a:spLocks noChangeArrowheads="1"/>
            </p:cNvSpPr>
            <p:nvPr/>
          </p:nvSpPr>
          <p:spPr bwMode="auto">
            <a:xfrm>
              <a:off x="5136" y="960"/>
              <a:ext cx="80" cy="80"/>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4" name="Oval 10"/>
            <p:cNvSpPr>
              <a:spLocks noChangeArrowheads="1"/>
            </p:cNvSpPr>
            <p:nvPr/>
          </p:nvSpPr>
          <p:spPr bwMode="auto">
            <a:xfrm>
              <a:off x="5248" y="960"/>
              <a:ext cx="79" cy="80"/>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5" name="Oval 11"/>
            <p:cNvSpPr>
              <a:spLocks noChangeArrowheads="1"/>
            </p:cNvSpPr>
            <p:nvPr/>
          </p:nvSpPr>
          <p:spPr bwMode="auto">
            <a:xfrm>
              <a:off x="5360" y="960"/>
              <a:ext cx="78" cy="80"/>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6" name="Oval 12"/>
            <p:cNvSpPr>
              <a:spLocks noChangeArrowheads="1"/>
            </p:cNvSpPr>
            <p:nvPr/>
          </p:nvSpPr>
          <p:spPr bwMode="auto">
            <a:xfrm>
              <a:off x="5136" y="1072"/>
              <a:ext cx="80" cy="78"/>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7" name="Oval 13"/>
            <p:cNvSpPr>
              <a:spLocks noChangeArrowheads="1"/>
            </p:cNvSpPr>
            <p:nvPr/>
          </p:nvSpPr>
          <p:spPr bwMode="auto">
            <a:xfrm>
              <a:off x="5248" y="1072"/>
              <a:ext cx="79" cy="78"/>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8" name="Oval 14"/>
            <p:cNvSpPr>
              <a:spLocks noChangeArrowheads="1"/>
            </p:cNvSpPr>
            <p:nvPr/>
          </p:nvSpPr>
          <p:spPr bwMode="auto">
            <a:xfrm>
              <a:off x="5360" y="1072"/>
              <a:ext cx="78" cy="78"/>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9" name="Oval 15"/>
            <p:cNvSpPr>
              <a:spLocks noChangeArrowheads="1"/>
            </p:cNvSpPr>
            <p:nvPr/>
          </p:nvSpPr>
          <p:spPr bwMode="auto">
            <a:xfrm>
              <a:off x="5472" y="1072"/>
              <a:ext cx="78" cy="78"/>
            </a:xfrm>
            <a:prstGeom prst="ellipse">
              <a:avLst/>
            </a:prstGeom>
            <a:solidFill>
              <a:schemeClr val="accent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0" name="Oval 16"/>
            <p:cNvSpPr>
              <a:spLocks noChangeArrowheads="1"/>
            </p:cNvSpPr>
            <p:nvPr/>
          </p:nvSpPr>
          <p:spPr bwMode="auto">
            <a:xfrm>
              <a:off x="5136" y="1184"/>
              <a:ext cx="80" cy="78"/>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1" name="Oval 17"/>
            <p:cNvSpPr>
              <a:spLocks noChangeArrowheads="1"/>
            </p:cNvSpPr>
            <p:nvPr/>
          </p:nvSpPr>
          <p:spPr bwMode="auto">
            <a:xfrm>
              <a:off x="5248" y="1184"/>
              <a:ext cx="79" cy="78"/>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2" name="Oval 18"/>
            <p:cNvSpPr>
              <a:spLocks noChangeArrowheads="1"/>
            </p:cNvSpPr>
            <p:nvPr/>
          </p:nvSpPr>
          <p:spPr bwMode="auto">
            <a:xfrm>
              <a:off x="5360" y="1184"/>
              <a:ext cx="78" cy="78"/>
            </a:xfrm>
            <a:prstGeom prst="ellipse">
              <a:avLst/>
            </a:prstGeom>
            <a:solidFill>
              <a:schemeClr val="accent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3" name="Oval 19"/>
            <p:cNvSpPr>
              <a:spLocks noChangeArrowheads="1"/>
            </p:cNvSpPr>
            <p:nvPr/>
          </p:nvSpPr>
          <p:spPr bwMode="auto">
            <a:xfrm>
              <a:off x="5472" y="1184"/>
              <a:ext cx="78" cy="78"/>
            </a:xfrm>
            <a:prstGeom prst="ellipse">
              <a:avLst/>
            </a:prstGeom>
            <a:solidFill>
              <a:schemeClr val="accent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4" name="Oval 20"/>
            <p:cNvSpPr>
              <a:spLocks noChangeArrowheads="1"/>
            </p:cNvSpPr>
            <p:nvPr/>
          </p:nvSpPr>
          <p:spPr bwMode="auto">
            <a:xfrm>
              <a:off x="5584" y="1184"/>
              <a:ext cx="80" cy="78"/>
            </a:xfrm>
            <a:prstGeom prst="ellipse">
              <a:avLst/>
            </a:prstGeom>
            <a:solidFill>
              <a:schemeClr val="accent1"/>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5" name="Oval 21"/>
            <p:cNvSpPr>
              <a:spLocks noChangeArrowheads="1"/>
            </p:cNvSpPr>
            <p:nvPr/>
          </p:nvSpPr>
          <p:spPr bwMode="auto">
            <a:xfrm>
              <a:off x="5136" y="1296"/>
              <a:ext cx="80" cy="80"/>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6" name="Oval 22"/>
            <p:cNvSpPr>
              <a:spLocks noChangeArrowheads="1"/>
            </p:cNvSpPr>
            <p:nvPr/>
          </p:nvSpPr>
          <p:spPr bwMode="auto">
            <a:xfrm>
              <a:off x="5248" y="1296"/>
              <a:ext cx="79" cy="80"/>
            </a:xfrm>
            <a:prstGeom prst="ellipse">
              <a:avLst/>
            </a:prstGeom>
            <a:solidFill>
              <a:schemeClr val="accent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7" name="Oval 23"/>
            <p:cNvSpPr>
              <a:spLocks noChangeArrowheads="1"/>
            </p:cNvSpPr>
            <p:nvPr/>
          </p:nvSpPr>
          <p:spPr bwMode="auto">
            <a:xfrm>
              <a:off x="5360" y="1296"/>
              <a:ext cx="78" cy="80"/>
            </a:xfrm>
            <a:prstGeom prst="ellipse">
              <a:avLst/>
            </a:prstGeom>
            <a:solidFill>
              <a:schemeClr val="accent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8" name="Oval 24"/>
            <p:cNvSpPr>
              <a:spLocks noChangeArrowheads="1"/>
            </p:cNvSpPr>
            <p:nvPr/>
          </p:nvSpPr>
          <p:spPr bwMode="auto">
            <a:xfrm>
              <a:off x="5472" y="1296"/>
              <a:ext cx="78" cy="80"/>
            </a:xfrm>
            <a:prstGeom prst="ellipse">
              <a:avLst/>
            </a:prstGeom>
            <a:solidFill>
              <a:schemeClr val="accent1"/>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9" name="Oval 25"/>
            <p:cNvSpPr>
              <a:spLocks noChangeArrowheads="1"/>
            </p:cNvSpPr>
            <p:nvPr/>
          </p:nvSpPr>
          <p:spPr bwMode="auto">
            <a:xfrm>
              <a:off x="5136" y="1408"/>
              <a:ext cx="80" cy="80"/>
            </a:xfrm>
            <a:prstGeom prst="ellipse">
              <a:avLst/>
            </a:prstGeom>
            <a:solidFill>
              <a:schemeClr val="accent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0" name="Oval 26"/>
            <p:cNvSpPr>
              <a:spLocks noChangeArrowheads="1"/>
            </p:cNvSpPr>
            <p:nvPr/>
          </p:nvSpPr>
          <p:spPr bwMode="auto">
            <a:xfrm>
              <a:off x="5248" y="1408"/>
              <a:ext cx="79" cy="80"/>
            </a:xfrm>
            <a:prstGeom prst="ellipse">
              <a:avLst/>
            </a:prstGeom>
            <a:solidFill>
              <a:schemeClr val="accent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1" name="Oval 27"/>
            <p:cNvSpPr>
              <a:spLocks noChangeArrowheads="1"/>
            </p:cNvSpPr>
            <p:nvPr/>
          </p:nvSpPr>
          <p:spPr bwMode="auto">
            <a:xfrm>
              <a:off x="5360" y="1408"/>
              <a:ext cx="78" cy="80"/>
            </a:xfrm>
            <a:prstGeom prst="ellipse">
              <a:avLst/>
            </a:prstGeom>
            <a:solidFill>
              <a:schemeClr val="accent1"/>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2" name="Oval 28"/>
            <p:cNvSpPr>
              <a:spLocks noChangeArrowheads="1"/>
            </p:cNvSpPr>
            <p:nvPr/>
          </p:nvSpPr>
          <p:spPr bwMode="auto">
            <a:xfrm>
              <a:off x="5472" y="1408"/>
              <a:ext cx="78" cy="80"/>
            </a:xfrm>
            <a:prstGeom prst="ellipse">
              <a:avLst/>
            </a:prstGeom>
            <a:solidFill>
              <a:schemeClr val="accent1"/>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3" name="Oval 29"/>
            <p:cNvSpPr>
              <a:spLocks noChangeArrowheads="1"/>
            </p:cNvSpPr>
            <p:nvPr/>
          </p:nvSpPr>
          <p:spPr bwMode="auto">
            <a:xfrm>
              <a:off x="5584" y="1408"/>
              <a:ext cx="80" cy="80"/>
            </a:xfrm>
            <a:prstGeom prst="ellipse">
              <a:avLst/>
            </a:prstGeom>
            <a:solidFill>
              <a:schemeClr val="folHlink"/>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4" name="Oval 30"/>
            <p:cNvSpPr>
              <a:spLocks noChangeArrowheads="1"/>
            </p:cNvSpPr>
            <p:nvPr/>
          </p:nvSpPr>
          <p:spPr bwMode="auto">
            <a:xfrm>
              <a:off x="5136" y="1520"/>
              <a:ext cx="80" cy="79"/>
            </a:xfrm>
            <a:prstGeom prst="ellipse">
              <a:avLst/>
            </a:prstGeom>
            <a:solidFill>
              <a:schemeClr val="accent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5" name="Oval 31"/>
            <p:cNvSpPr>
              <a:spLocks noChangeArrowheads="1"/>
            </p:cNvSpPr>
            <p:nvPr/>
          </p:nvSpPr>
          <p:spPr bwMode="auto">
            <a:xfrm>
              <a:off x="5248" y="1520"/>
              <a:ext cx="79" cy="79"/>
            </a:xfrm>
            <a:prstGeom prst="ellipse">
              <a:avLst/>
            </a:prstGeom>
            <a:solidFill>
              <a:schemeClr val="accent1"/>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6" name="Oval 32"/>
            <p:cNvSpPr>
              <a:spLocks noChangeArrowheads="1"/>
            </p:cNvSpPr>
            <p:nvPr/>
          </p:nvSpPr>
          <p:spPr bwMode="auto">
            <a:xfrm>
              <a:off x="5360" y="1520"/>
              <a:ext cx="78" cy="79"/>
            </a:xfrm>
            <a:prstGeom prst="ellipse">
              <a:avLst/>
            </a:prstGeom>
            <a:solidFill>
              <a:schemeClr val="accent1"/>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7" name="Oval 33"/>
            <p:cNvSpPr>
              <a:spLocks noChangeArrowheads="1"/>
            </p:cNvSpPr>
            <p:nvPr/>
          </p:nvSpPr>
          <p:spPr bwMode="auto">
            <a:xfrm>
              <a:off x="5472" y="1520"/>
              <a:ext cx="78" cy="79"/>
            </a:xfrm>
            <a:prstGeom prst="ellipse">
              <a:avLst/>
            </a:prstGeom>
            <a:solidFill>
              <a:schemeClr val="folHlink"/>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8" name="Oval 34"/>
            <p:cNvSpPr>
              <a:spLocks noChangeArrowheads="1"/>
            </p:cNvSpPr>
            <p:nvPr/>
          </p:nvSpPr>
          <p:spPr bwMode="auto">
            <a:xfrm>
              <a:off x="5136" y="1632"/>
              <a:ext cx="80" cy="78"/>
            </a:xfrm>
            <a:prstGeom prst="ellipse">
              <a:avLst/>
            </a:prstGeom>
            <a:solidFill>
              <a:schemeClr val="accent1"/>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9" name="Oval 35"/>
            <p:cNvSpPr>
              <a:spLocks noChangeArrowheads="1"/>
            </p:cNvSpPr>
            <p:nvPr/>
          </p:nvSpPr>
          <p:spPr bwMode="auto">
            <a:xfrm>
              <a:off x="5248" y="1632"/>
              <a:ext cx="79" cy="78"/>
            </a:xfrm>
            <a:prstGeom prst="ellipse">
              <a:avLst/>
            </a:prstGeom>
            <a:solidFill>
              <a:schemeClr val="accent1"/>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60" name="Oval 36"/>
            <p:cNvSpPr>
              <a:spLocks noChangeArrowheads="1"/>
            </p:cNvSpPr>
            <p:nvPr/>
          </p:nvSpPr>
          <p:spPr bwMode="auto">
            <a:xfrm>
              <a:off x="5360" y="1632"/>
              <a:ext cx="78" cy="78"/>
            </a:xfrm>
            <a:prstGeom prst="ellipse">
              <a:avLst/>
            </a:prstGeom>
            <a:solidFill>
              <a:schemeClr val="folHlink"/>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61" name="Oval 37"/>
            <p:cNvSpPr>
              <a:spLocks noChangeArrowheads="1"/>
            </p:cNvSpPr>
            <p:nvPr/>
          </p:nvSpPr>
          <p:spPr bwMode="auto">
            <a:xfrm>
              <a:off x="5472" y="1632"/>
              <a:ext cx="78" cy="78"/>
            </a:xfrm>
            <a:prstGeom prst="ellipse">
              <a:avLst/>
            </a:prstGeom>
            <a:solidFill>
              <a:schemeClr val="folHlink"/>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62" name="Oval 38"/>
            <p:cNvSpPr>
              <a:spLocks noChangeArrowheads="1"/>
            </p:cNvSpPr>
            <p:nvPr/>
          </p:nvSpPr>
          <p:spPr bwMode="auto">
            <a:xfrm>
              <a:off x="5248" y="1744"/>
              <a:ext cx="79" cy="80"/>
            </a:xfrm>
            <a:prstGeom prst="ellipse">
              <a:avLst/>
            </a:prstGeom>
            <a:solidFill>
              <a:schemeClr val="folHlink"/>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63" name="Oval 39"/>
            <p:cNvSpPr>
              <a:spLocks noChangeArrowheads="1"/>
            </p:cNvSpPr>
            <p:nvPr/>
          </p:nvSpPr>
          <p:spPr bwMode="auto">
            <a:xfrm>
              <a:off x="5472" y="1744"/>
              <a:ext cx="78" cy="80"/>
            </a:xfrm>
            <a:prstGeom prst="ellipse">
              <a:avLst/>
            </a:prstGeom>
            <a:solidFill>
              <a:schemeClr val="folHlink"/>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sz="4400" b="1">
          <a:solidFill>
            <a:srgbClr val="FF0000"/>
          </a:solidFill>
          <a:latin typeface="黑体" panose="02010609060101010101" charset="-122"/>
          <a:ea typeface="黑体" panose="02010609060101010101" charset="-122"/>
          <a:cs typeface="+mj-cs"/>
        </a:defRPr>
      </a:lvl1pPr>
      <a:lvl2pPr algn="l" rtl="0" eaLnBrk="0" fontAlgn="base" hangingPunct="0">
        <a:spcBef>
          <a:spcPct val="0"/>
        </a:spcBef>
        <a:spcAft>
          <a:spcPct val="0"/>
        </a:spcAft>
        <a:defRPr sz="3900" b="1">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3900" b="1">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3900" b="1">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3900" b="1">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b="1">
          <a:solidFill>
            <a:srgbClr val="FF00FF"/>
          </a:solidFill>
          <a:latin typeface="黑体" panose="02010609060101010101" charset="-122"/>
          <a:ea typeface="黑体" panose="02010609060101010101" charset="-122"/>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b="1">
          <a:solidFill>
            <a:schemeClr val="tx1"/>
          </a:solidFill>
          <a:latin typeface="黑体" panose="02010609060101010101" charset="-122"/>
          <a:ea typeface="黑体" panose="02010609060101010101" charset="-122"/>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b="1">
          <a:solidFill>
            <a:schemeClr val="tx1"/>
          </a:solidFill>
          <a:latin typeface="黑体" panose="02010609060101010101" charset="-122"/>
          <a:ea typeface="黑体" panose="02010609060101010101" charset="-122"/>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b="1">
          <a:solidFill>
            <a:schemeClr val="tx1"/>
          </a:solidFill>
          <a:latin typeface="黑体" panose="02010609060101010101" charset="-122"/>
          <a:ea typeface="黑体" panose="02010609060101010101" charset="-122"/>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b="1">
          <a:solidFill>
            <a:schemeClr val="tx1"/>
          </a:solidFill>
          <a:latin typeface="黑体" panose="02010609060101010101" charset="-122"/>
          <a:ea typeface="黑体" panose="02010609060101010101" charset="-122"/>
        </a:defRPr>
      </a:lvl5pPr>
      <a:lvl6pPr marL="20561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33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705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7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标题 1025"/>
          <p:cNvSpPr>
            <a:spLocks noGrp="1"/>
          </p:cNvSpPr>
          <p:nvPr>
            <p:ph type="title"/>
          </p:nvPr>
        </p:nvSpPr>
        <p:spPr>
          <a:xfrm>
            <a:off x="457200" y="274638"/>
            <a:ext cx="8229600" cy="633412"/>
          </a:xfrm>
          <a:prstGeom prst="rect">
            <a:avLst/>
          </a:prstGeom>
          <a:noFill/>
          <a:ln w="9525">
            <a:noFill/>
          </a:ln>
        </p:spPr>
        <p:txBody>
          <a:bodyPr anchor="ctr"/>
          <a:p>
            <a:pPr lvl="0"/>
            <a:r>
              <a:rPr lang="zh-CN" altLang="en-US" dirty="0"/>
              <a:t>单击此处编辑母版标题样式</a:t>
            </a:r>
            <a:endParaRPr lang="zh-CN" altLang="en-US" dirty="0"/>
          </a:p>
        </p:txBody>
      </p:sp>
      <p:sp>
        <p:nvSpPr>
          <p:cNvPr id="1027" name="文本占位符 1026"/>
          <p:cNvSpPr>
            <a:spLocks noGrp="1"/>
          </p:cNvSpPr>
          <p:nvPr>
            <p:ph type="body" idx="1"/>
          </p:nvPr>
        </p:nvSpPr>
        <p:spPr>
          <a:xfrm>
            <a:off x="179388" y="1052513"/>
            <a:ext cx="8785225" cy="5545137"/>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p:txStyles>
    <p:titleStyle>
      <a:lvl1pPr marL="0" lvl="0" indent="0" algn="ctr" defTabSz="914400" rtl="0" eaLnBrk="1" fontAlgn="base" latinLnBrk="0" hangingPunct="1">
        <a:lnSpc>
          <a:spcPct val="100000"/>
        </a:lnSpc>
        <a:spcBef>
          <a:spcPct val="0"/>
        </a:spcBef>
        <a:spcAft>
          <a:spcPct val="0"/>
        </a:spcAft>
        <a:buNone/>
        <a:defRPr sz="4400" b="1" i="0" u="none" kern="1200" baseline="0">
          <a:solidFill>
            <a:srgbClr val="FF00FF"/>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2800" b="1"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400" b="1"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1"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400" b="1"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400" b="1"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400" b="1"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400" b="1"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400" b="1"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400" b="1"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3.xml"/><Relationship Id="rId2" Type="http://schemas.openxmlformats.org/officeDocument/2006/relationships/image" Target="../media/image6.png"/><Relationship Id="rId1" Type="http://schemas.openxmlformats.org/officeDocument/2006/relationships/hyperlink" Target="7.6.swf" TargetMode="Externa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vmlDrawing" Target="../drawings/vmlDrawing3.vml"/><Relationship Id="rId4" Type="http://schemas.openxmlformats.org/officeDocument/2006/relationships/slideLayout" Target="../slideLayouts/slideLayout13.xml"/><Relationship Id="rId3" Type="http://schemas.openxmlformats.org/officeDocument/2006/relationships/image" Target="../media/image7.wmf"/><Relationship Id="rId2" Type="http://schemas.openxmlformats.org/officeDocument/2006/relationships/oleObject" Target="../embeddings/oleObject4.bin"/><Relationship Id="rId1" Type="http://schemas.openxmlformats.org/officeDocument/2006/relationships/tags" Target="../tags/tag1.xml"/></Relationships>
</file>

<file path=ppt/slides/_rels/slide12.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13.xml"/><Relationship Id="rId2" Type="http://schemas.openxmlformats.org/officeDocument/2006/relationships/image" Target="../media/image8.wmf"/><Relationship Id="rId1" Type="http://schemas.openxmlformats.org/officeDocument/2006/relationships/oleObject" Target="../embeddings/oleObject5.bin"/></Relationships>
</file>

<file path=ppt/slides/_rels/slide13.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9.wmf"/><Relationship Id="rId1" Type="http://schemas.openxmlformats.org/officeDocument/2006/relationships/oleObject" Target="../embeddings/oleObject6.bin"/></Relationships>
</file>

<file path=ppt/slides/_rels/slide14.xml.rels><?xml version="1.0" encoding="UTF-8" standalone="yes"?>
<Relationships xmlns="http://schemas.openxmlformats.org/package/2006/relationships"><Relationship Id="rId6" Type="http://schemas.openxmlformats.org/officeDocument/2006/relationships/vmlDrawing" Target="../drawings/vmlDrawing6.vml"/><Relationship Id="rId5" Type="http://schemas.openxmlformats.org/officeDocument/2006/relationships/slideLayout" Target="../slideLayouts/slideLayout2.xml"/><Relationship Id="rId4" Type="http://schemas.openxmlformats.org/officeDocument/2006/relationships/image" Target="../media/image11.wmf"/><Relationship Id="rId3" Type="http://schemas.openxmlformats.org/officeDocument/2006/relationships/oleObject" Target="../embeddings/oleObject8.bin"/><Relationship Id="rId2" Type="http://schemas.openxmlformats.org/officeDocument/2006/relationships/image" Target="../media/image10.wmf"/><Relationship Id="rId1" Type="http://schemas.openxmlformats.org/officeDocument/2006/relationships/oleObject" Target="../embeddings/oleObject7.bin"/></Relationships>
</file>

<file path=ppt/slides/_rels/slide15.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13.xml"/><Relationship Id="rId2" Type="http://schemas.openxmlformats.org/officeDocument/2006/relationships/image" Target="../media/image12.wmf"/><Relationship Id="rId1" Type="http://schemas.openxmlformats.org/officeDocument/2006/relationships/oleObject" Target="../embeddings/oleObject9.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2.xml"/><Relationship Id="rId2" Type="http://schemas.openxmlformats.org/officeDocument/2006/relationships/image" Target="../media/image13.wmf"/><Relationship Id="rId1" Type="http://schemas.openxmlformats.org/officeDocument/2006/relationships/oleObject" Target="../embeddings/oleObject10.bin"/></Relationships>
</file>

<file path=ppt/slides/_rels/slide19.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2.xml"/><Relationship Id="rId2" Type="http://schemas.openxmlformats.org/officeDocument/2006/relationships/image" Target="../media/image11.wmf"/><Relationship Id="rId1" Type="http://schemas.openxmlformats.org/officeDocument/2006/relationships/oleObject" Target="../embeddings/oleObject11.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2.xml"/><Relationship Id="rId2" Type="http://schemas.openxmlformats.org/officeDocument/2006/relationships/image" Target="../media/image11.wmf"/><Relationship Id="rId1" Type="http://schemas.openxmlformats.org/officeDocument/2006/relationships/oleObject" Target="../embeddings/oleObject12.bin"/></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4" Type="http://schemas.openxmlformats.org/officeDocument/2006/relationships/vmlDrawing" Target="../drawings/vmlDrawing11.vml"/><Relationship Id="rId3" Type="http://schemas.openxmlformats.org/officeDocument/2006/relationships/slideLayout" Target="../slideLayouts/slideLayout2.xml"/><Relationship Id="rId2" Type="http://schemas.openxmlformats.org/officeDocument/2006/relationships/image" Target="../media/image14.wmf"/><Relationship Id="rId1" Type="http://schemas.openxmlformats.org/officeDocument/2006/relationships/oleObject" Target="../embeddings/oleObject13.bin"/></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hyperlink" Target="7.1.swf" TargetMode="External"/></Relationships>
</file>

<file path=ppt/slides/_rels/slide5.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image" Target="../media/image3.wmf"/><Relationship Id="rId3" Type="http://schemas.openxmlformats.org/officeDocument/2006/relationships/oleObject" Target="../embeddings/oleObject2.bin"/><Relationship Id="rId2" Type="http://schemas.openxmlformats.org/officeDocument/2006/relationships/image" Target="../media/image2.wmf"/><Relationship Id="rId1"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hyperlink" Target="7.1.swf" TargetMode="Externa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file:///I:\Chap07\7.4.htm" TargetMode="Externa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5.wmf"/><Relationship Id="rId1" Type="http://schemas.openxmlformats.org/officeDocument/2006/relationships/oleObject" Target="../embeddings/oleObject3.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7"/>
          <p:cNvSpPr txBox="1">
            <a:spLocks noGrp="1"/>
          </p:cNvSpPr>
          <p:nvPr>
            <p:ph type="sldNum" sz="quarter" idx="4"/>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
        <p:nvSpPr>
          <p:cNvPr id="3075" name="Rectangle 2"/>
          <p:cNvSpPr>
            <a:spLocks noGrp="1"/>
          </p:cNvSpPr>
          <p:nvPr>
            <p:ph type="ctrTitle"/>
          </p:nvPr>
        </p:nvSpPr>
        <p:spPr>
          <a:xfrm>
            <a:off x="1042988" y="1484313"/>
            <a:ext cx="5834062" cy="1143000"/>
          </a:xfrm>
        </p:spPr>
        <p:txBody>
          <a:bodyPr vert="horz" wrap="square" lIns="91440" tIns="45720" rIns="91440" bIns="45720" anchor="b"/>
          <a:lstStyle/>
          <a:p>
            <a:pPr eaLnBrk="1" hangingPunct="1">
              <a:buClrTx/>
              <a:buSzTx/>
              <a:buFontTx/>
            </a:pPr>
            <a:r>
              <a:rPr lang="zh-CN" altLang="en-US" dirty="0">
                <a:latin typeface="+mj-lt"/>
                <a:ea typeface="+mj-ea"/>
                <a:cs typeface="+mj-cs"/>
              </a:rPr>
              <a:t>第七章   外围设备</a:t>
            </a:r>
            <a:endParaRPr lang="zh-CN" altLang="en-US" dirty="0">
              <a:latin typeface="+mj-lt"/>
              <a:ea typeface="+mj-ea"/>
              <a:cs typeface="+mj-cs"/>
            </a:endParaRPr>
          </a:p>
        </p:txBody>
      </p:sp>
      <p:sp>
        <p:nvSpPr>
          <p:cNvPr id="3077" name="AutoShape 4">
            <a:hlinkClick r:id="" action="ppaction://hlinkshowjump?jump=endshow"/>
          </p:cNvPr>
          <p:cNvSpPr/>
          <p:nvPr/>
        </p:nvSpPr>
        <p:spPr>
          <a:xfrm>
            <a:off x="7812088" y="6092825"/>
            <a:ext cx="431800" cy="431800"/>
          </a:xfrm>
          <a:prstGeom prst="actionButtonHome">
            <a:avLst/>
          </a:prstGeom>
          <a:solidFill>
            <a:srgbClr val="008000"/>
          </a:solidFill>
          <a:ln w="9525">
            <a:noFill/>
          </a:ln>
        </p:spPr>
        <p:txBody>
          <a:bodyPr wrap="none" anchor="ctr"/>
          <a:lstStyle/>
          <a:p>
            <a:pPr algn="ctr"/>
            <a:r>
              <a:rPr lang="zh-CN" altLang="en-US" sz="1400" dirty="0">
                <a:latin typeface="Arial" panose="020B0604020202020204" pitchFamily="34" charset="0"/>
                <a:ea typeface="隶书" panose="02010509060101010101" pitchFamily="49" charset="-122"/>
              </a:rPr>
              <a:t>返回</a:t>
            </a:r>
            <a:endParaRPr lang="zh-CN" altLang="en-US" sz="1400" dirty="0">
              <a:latin typeface="Arial" panose="020B0604020202020204" pitchFamily="34" charset="0"/>
              <a:ea typeface="隶书" panose="02010509060101010101"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435" name="Picture 2" descr="7a6">
            <a:hlinkClick r:id="rId1" action="ppaction://hlinkfile"/>
          </p:cNvPr>
          <p:cNvPicPr>
            <a:picLocks noChangeAspect="1"/>
          </p:cNvPicPr>
          <p:nvPr/>
        </p:nvPicPr>
        <p:blipFill>
          <a:blip r:embed="rId2"/>
          <a:stretch>
            <a:fillRect/>
          </a:stretch>
        </p:blipFill>
        <p:spPr>
          <a:xfrm>
            <a:off x="73660" y="3178810"/>
            <a:ext cx="9019540" cy="3794760"/>
          </a:xfrm>
          <a:prstGeom prst="rect">
            <a:avLst/>
          </a:prstGeom>
          <a:noFill/>
          <a:ln w="9525">
            <a:noFill/>
          </a:ln>
        </p:spPr>
      </p:pic>
      <p:sp>
        <p:nvSpPr>
          <p:cNvPr id="68610" name="标题 68609"/>
          <p:cNvSpPr>
            <a:spLocks noGrp="1"/>
          </p:cNvSpPr>
          <p:nvPr>
            <p:ph type="title"/>
          </p:nvPr>
        </p:nvSpPr>
        <p:spPr>
          <a:xfrm>
            <a:off x="456248" y="116523"/>
            <a:ext cx="8229600" cy="490537"/>
          </a:xfrm>
        </p:spPr>
        <p:txBody>
          <a:bodyPr anchor="ctr"/>
          <a:p>
            <a:r>
              <a:rPr lang="en-US" altLang="zh-CN" sz="4000" dirty="0">
                <a:solidFill>
                  <a:srgbClr val="FF0000"/>
                </a:solidFill>
                <a:latin typeface="黑体" panose="02010609060101010101" charset="-122"/>
                <a:ea typeface="黑体" panose="02010609060101010101" charset="-122"/>
                <a:cs typeface="黑体" panose="02010609060101010101" charset="-122"/>
              </a:rPr>
              <a:t>7.2.2  </a:t>
            </a:r>
            <a:r>
              <a:rPr lang="zh-CN" altLang="en-US" sz="4000" dirty="0">
                <a:solidFill>
                  <a:srgbClr val="FF0000"/>
                </a:solidFill>
                <a:latin typeface="黑体" panose="02010609060101010101" charset="-122"/>
                <a:ea typeface="黑体" panose="02010609060101010101" charset="-122"/>
                <a:cs typeface="黑体" panose="02010609060101010101" charset="-122"/>
              </a:rPr>
              <a:t>磁盘的组成和分类</a:t>
            </a:r>
            <a:endParaRPr lang="zh-CN" altLang="en-US" sz="4000" dirty="0">
              <a:solidFill>
                <a:srgbClr val="FF0000"/>
              </a:solidFill>
              <a:latin typeface="黑体" panose="02010609060101010101" charset="-122"/>
              <a:ea typeface="黑体" panose="02010609060101010101" charset="-122"/>
              <a:cs typeface="黑体" panose="02010609060101010101" charset="-122"/>
            </a:endParaRPr>
          </a:p>
        </p:txBody>
      </p:sp>
      <p:sp>
        <p:nvSpPr>
          <p:cNvPr id="68611" name="文本占位符 68610"/>
          <p:cNvSpPr>
            <a:spLocks noGrp="1"/>
          </p:cNvSpPr>
          <p:nvPr>
            <p:ph type="body" idx="1"/>
          </p:nvPr>
        </p:nvSpPr>
        <p:spPr>
          <a:xfrm>
            <a:off x="191135" y="692785"/>
            <a:ext cx="8785225" cy="811530"/>
          </a:xfrm>
        </p:spPr>
        <p:txBody>
          <a:bodyPr/>
          <a:p>
            <a:pPr>
              <a:lnSpc>
                <a:spcPct val="80000"/>
              </a:lnSpc>
              <a:buFont typeface="Wingdings" panose="05000000000000000000" charset="0"/>
              <a:buChar char="l"/>
            </a:pPr>
            <a:r>
              <a:rPr lang="zh-CN" altLang="en-US" sz="2400" dirty="0">
                <a:solidFill>
                  <a:srgbClr val="FF0000"/>
                </a:solidFill>
                <a:latin typeface="黑体" panose="02010609060101010101" charset="-122"/>
                <a:ea typeface="黑体" panose="02010609060101010101" charset="-122"/>
                <a:cs typeface="黑体" panose="02010609060101010101" charset="-122"/>
              </a:rPr>
              <a:t>硬盘分类：</a:t>
            </a:r>
            <a:endParaRPr lang="zh-CN" altLang="en-US" sz="2400" dirty="0">
              <a:solidFill>
                <a:srgbClr val="FF0000"/>
              </a:solidFill>
              <a:latin typeface="黑体" panose="02010609060101010101" charset="-122"/>
              <a:ea typeface="黑体" panose="02010609060101010101" charset="-122"/>
              <a:cs typeface="黑体" panose="02010609060101010101" charset="-122"/>
            </a:endParaRPr>
          </a:p>
          <a:p>
            <a:pPr marL="0" indent="0">
              <a:lnSpc>
                <a:spcPct val="80000"/>
              </a:lnSpc>
              <a:buFont typeface="Wingdings" panose="05000000000000000000" charset="0"/>
              <a:buNone/>
            </a:pPr>
            <a:r>
              <a:rPr lang="en-US" altLang="zh-CN" sz="2400" dirty="0">
                <a:latin typeface="黑体" panose="02010609060101010101" charset="-122"/>
                <a:ea typeface="黑体" panose="02010609060101010101" charset="-122"/>
                <a:cs typeface="黑体" panose="02010609060101010101" charset="-122"/>
              </a:rPr>
              <a:t>  </a:t>
            </a:r>
            <a:r>
              <a:rPr lang="zh-CN" altLang="en-US" sz="2400" dirty="0">
                <a:latin typeface="黑体" panose="02010609060101010101" charset="-122"/>
                <a:ea typeface="黑体" panose="02010609060101010101" charset="-122"/>
                <a:cs typeface="黑体" panose="02010609060101010101" charset="-122"/>
              </a:rPr>
              <a:t>按盘片结构分为</a:t>
            </a:r>
            <a:endParaRPr lang="zh-CN" altLang="en-US" sz="2400" dirty="0">
              <a:latin typeface="黑体" panose="02010609060101010101" charset="-122"/>
              <a:ea typeface="黑体" panose="02010609060101010101" charset="-122"/>
              <a:cs typeface="黑体" panose="02010609060101010101" charset="-122"/>
            </a:endParaRPr>
          </a:p>
          <a:p>
            <a:pPr marL="0" indent="0">
              <a:lnSpc>
                <a:spcPct val="80000"/>
              </a:lnSpc>
              <a:buFont typeface="Wingdings" panose="05000000000000000000" charset="0"/>
              <a:buNone/>
            </a:pPr>
            <a:r>
              <a:rPr lang="zh-CN" altLang="en-US" sz="2400" dirty="0">
                <a:latin typeface="黑体" panose="02010609060101010101" charset="-122"/>
                <a:ea typeface="黑体" panose="02010609060101010101" charset="-122"/>
                <a:cs typeface="黑体" panose="02010609060101010101" charset="-122"/>
              </a:rPr>
              <a:t> </a:t>
            </a:r>
            <a:r>
              <a:rPr lang="en-US" altLang="zh-CN" sz="2400" dirty="0">
                <a:latin typeface="黑体" panose="02010609060101010101" charset="-122"/>
                <a:ea typeface="黑体" panose="02010609060101010101" charset="-122"/>
                <a:cs typeface="黑体" panose="02010609060101010101" charset="-122"/>
              </a:rPr>
              <a:t>   </a:t>
            </a:r>
            <a:r>
              <a:rPr lang="zh-CN" altLang="en-US" sz="2400" dirty="0">
                <a:solidFill>
                  <a:srgbClr val="FF00FF"/>
                </a:solidFill>
                <a:latin typeface="黑体" panose="02010609060101010101" charset="-122"/>
                <a:ea typeface="黑体" panose="02010609060101010101" charset="-122"/>
                <a:cs typeface="黑体" panose="02010609060101010101" charset="-122"/>
              </a:rPr>
              <a:t>可换盘片式：</a:t>
            </a:r>
            <a:r>
              <a:rPr lang="zh-CN" altLang="en-US" sz="2400" dirty="0">
                <a:solidFill>
                  <a:schemeClr val="tx1"/>
                </a:solidFill>
                <a:latin typeface="黑体" panose="02010609060101010101" charset="-122"/>
                <a:ea typeface="黑体" panose="02010609060101010101" charset="-122"/>
                <a:cs typeface="黑体" panose="02010609060101010101" charset="-122"/>
              </a:rPr>
              <a:t>盘片可更换，可脱机保存</a:t>
            </a:r>
            <a:endParaRPr lang="zh-CN" altLang="en-US" sz="2400" dirty="0">
              <a:solidFill>
                <a:schemeClr val="tx1"/>
              </a:solidFill>
              <a:latin typeface="黑体" panose="02010609060101010101" charset="-122"/>
              <a:ea typeface="黑体" panose="02010609060101010101" charset="-122"/>
              <a:cs typeface="黑体" panose="02010609060101010101" charset="-122"/>
            </a:endParaRPr>
          </a:p>
          <a:p>
            <a:pPr marL="0" indent="0">
              <a:lnSpc>
                <a:spcPct val="80000"/>
              </a:lnSpc>
              <a:buFont typeface="Wingdings" panose="05000000000000000000" charset="0"/>
              <a:buNone/>
            </a:pPr>
            <a:r>
              <a:rPr lang="zh-CN" altLang="en-US" sz="2400" dirty="0">
                <a:solidFill>
                  <a:srgbClr val="FF00FF"/>
                </a:solidFill>
                <a:latin typeface="黑体" panose="02010609060101010101" charset="-122"/>
                <a:ea typeface="黑体" panose="02010609060101010101" charset="-122"/>
                <a:cs typeface="黑体" panose="02010609060101010101" charset="-122"/>
              </a:rPr>
              <a:t> </a:t>
            </a:r>
            <a:r>
              <a:rPr lang="en-US" altLang="zh-CN" sz="2400" dirty="0">
                <a:solidFill>
                  <a:srgbClr val="FF00FF"/>
                </a:solidFill>
                <a:latin typeface="黑体" panose="02010609060101010101" charset="-122"/>
                <a:ea typeface="黑体" panose="02010609060101010101" charset="-122"/>
                <a:cs typeface="黑体" panose="02010609060101010101" charset="-122"/>
              </a:rPr>
              <a:t>   </a:t>
            </a:r>
            <a:r>
              <a:rPr lang="zh-CN" altLang="en-US" sz="2400" dirty="0">
                <a:solidFill>
                  <a:srgbClr val="FF00FF"/>
                </a:solidFill>
                <a:latin typeface="黑体" panose="02010609060101010101" charset="-122"/>
                <a:ea typeface="黑体" panose="02010609060101010101" charset="-122"/>
                <a:cs typeface="黑体" panose="02010609060101010101" charset="-122"/>
              </a:rPr>
              <a:t>固定盘片式：</a:t>
            </a:r>
            <a:r>
              <a:rPr lang="zh-CN" altLang="en-US" sz="2400" dirty="0">
                <a:solidFill>
                  <a:schemeClr val="tx1"/>
                </a:solidFill>
                <a:latin typeface="黑体" panose="02010609060101010101" charset="-122"/>
                <a:ea typeface="黑体" panose="02010609060101010101" charset="-122"/>
                <a:cs typeface="黑体" panose="02010609060101010101" charset="-122"/>
              </a:rPr>
              <a:t>一组盘片固定在主轴上</a:t>
            </a:r>
            <a:endParaRPr lang="zh-CN" altLang="en-US" sz="2400" dirty="0">
              <a:latin typeface="黑体" panose="02010609060101010101" charset="-122"/>
              <a:ea typeface="黑体" panose="02010609060101010101" charset="-122"/>
              <a:cs typeface="黑体" panose="02010609060101010101" charset="-122"/>
            </a:endParaRPr>
          </a:p>
          <a:p>
            <a:pPr marL="0" indent="0">
              <a:lnSpc>
                <a:spcPct val="80000"/>
              </a:lnSpc>
              <a:buNone/>
            </a:pPr>
            <a:r>
              <a:rPr lang="zh-CN" altLang="en-US" sz="2400" dirty="0">
                <a:latin typeface="黑体" panose="02010609060101010101" charset="-122"/>
                <a:ea typeface="黑体" panose="02010609060101010101" charset="-122"/>
                <a:cs typeface="黑体" panose="02010609060101010101" charset="-122"/>
              </a:rPr>
              <a:t>  按磁头</a:t>
            </a:r>
            <a:r>
              <a:rPr lang="zh-CN" altLang="en-US" sz="2400" dirty="0">
                <a:latin typeface="黑体" panose="02010609060101010101" charset="-122"/>
                <a:ea typeface="黑体" panose="02010609060101010101" charset="-122"/>
                <a:cs typeface="黑体" panose="02010609060101010101" charset="-122"/>
                <a:sym typeface="+mn-ea"/>
              </a:rPr>
              <a:t>结构</a:t>
            </a:r>
            <a:r>
              <a:rPr lang="zh-CN" altLang="en-US" sz="2400" dirty="0">
                <a:latin typeface="黑体" panose="02010609060101010101" charset="-122"/>
                <a:ea typeface="黑体" panose="02010609060101010101" charset="-122"/>
                <a:cs typeface="黑体" panose="02010609060101010101" charset="-122"/>
              </a:rPr>
              <a:t>也分为</a:t>
            </a:r>
            <a:endParaRPr lang="zh-CN" altLang="en-US" sz="2400" dirty="0">
              <a:latin typeface="黑体" panose="02010609060101010101" charset="-122"/>
              <a:ea typeface="黑体" panose="02010609060101010101" charset="-122"/>
              <a:cs typeface="黑体" panose="02010609060101010101" charset="-122"/>
            </a:endParaRPr>
          </a:p>
          <a:p>
            <a:pPr marL="0" indent="0">
              <a:lnSpc>
                <a:spcPct val="80000"/>
              </a:lnSpc>
              <a:buNone/>
            </a:pPr>
            <a:r>
              <a:rPr lang="en-US" altLang="zh-CN" sz="2400" dirty="0">
                <a:solidFill>
                  <a:srgbClr val="FF00FF"/>
                </a:solidFill>
                <a:latin typeface="黑体" panose="02010609060101010101" charset="-122"/>
                <a:ea typeface="黑体" panose="02010609060101010101" charset="-122"/>
                <a:cs typeface="黑体" panose="02010609060101010101" charset="-122"/>
              </a:rPr>
              <a:t>   </a:t>
            </a:r>
            <a:r>
              <a:rPr lang="zh-CN" altLang="en-US" sz="2400" dirty="0">
                <a:solidFill>
                  <a:srgbClr val="FF00FF"/>
                </a:solidFill>
                <a:latin typeface="黑体" panose="02010609060101010101" charset="-122"/>
                <a:ea typeface="黑体" panose="02010609060101010101" charset="-122"/>
                <a:cs typeface="黑体" panose="02010609060101010101" charset="-122"/>
              </a:rPr>
              <a:t>可移动磁头</a:t>
            </a:r>
            <a:r>
              <a:rPr lang="en-US" altLang="zh-CN" sz="2400" dirty="0">
                <a:solidFill>
                  <a:schemeClr val="tx1"/>
                </a:solidFill>
                <a:latin typeface="黑体" panose="02010609060101010101" charset="-122"/>
                <a:ea typeface="黑体" panose="02010609060101010101" charset="-122"/>
                <a:cs typeface="黑体" panose="02010609060101010101" charset="-122"/>
              </a:rPr>
              <a:t>(</a:t>
            </a:r>
            <a:r>
              <a:rPr lang="zh-CN" altLang="en-US" sz="2400" dirty="0">
                <a:solidFill>
                  <a:schemeClr val="tx1"/>
                </a:solidFill>
                <a:latin typeface="黑体" panose="02010609060101010101" charset="-122"/>
                <a:ea typeface="黑体" panose="02010609060101010101" charset="-122"/>
                <a:cs typeface="黑体" panose="02010609060101010101" charset="-122"/>
              </a:rPr>
              <a:t>一个盘面的</a:t>
            </a:r>
            <a:r>
              <a:rPr lang="zh-CN" altLang="en-US" sz="2400" dirty="0">
                <a:solidFill>
                  <a:srgbClr val="FF0000"/>
                </a:solidFill>
                <a:latin typeface="黑体" panose="02010609060101010101" charset="-122"/>
                <a:ea typeface="黑体" panose="02010609060101010101" charset="-122"/>
                <a:cs typeface="黑体" panose="02010609060101010101" charset="-122"/>
              </a:rPr>
              <a:t>所有</a:t>
            </a:r>
            <a:r>
              <a:rPr lang="zh-CN" altLang="en-US" sz="2400" dirty="0">
                <a:solidFill>
                  <a:schemeClr val="tx1"/>
                </a:solidFill>
                <a:latin typeface="黑体" panose="02010609060101010101" charset="-122"/>
                <a:ea typeface="黑体" panose="02010609060101010101" charset="-122"/>
                <a:cs typeface="黑体" panose="02010609060101010101" charset="-122"/>
              </a:rPr>
              <a:t>磁道共用</a:t>
            </a:r>
            <a:r>
              <a:rPr lang="zh-CN" altLang="en-US" sz="2400" dirty="0">
                <a:solidFill>
                  <a:srgbClr val="FF0000"/>
                </a:solidFill>
                <a:latin typeface="黑体" panose="02010609060101010101" charset="-122"/>
                <a:ea typeface="黑体" panose="02010609060101010101" charset="-122"/>
                <a:cs typeface="黑体" panose="02010609060101010101" charset="-122"/>
              </a:rPr>
              <a:t>一个</a:t>
            </a:r>
            <a:r>
              <a:rPr lang="zh-CN" altLang="en-US" sz="2400" dirty="0">
                <a:solidFill>
                  <a:schemeClr val="tx1"/>
                </a:solidFill>
                <a:latin typeface="黑体" panose="02010609060101010101" charset="-122"/>
                <a:ea typeface="黑体" panose="02010609060101010101" charset="-122"/>
                <a:cs typeface="黑体" panose="02010609060101010101" charset="-122"/>
              </a:rPr>
              <a:t>磁头，磁头要移动</a:t>
            </a:r>
            <a:r>
              <a:rPr lang="en-US" altLang="zh-CN" sz="2400" dirty="0">
                <a:solidFill>
                  <a:schemeClr val="tx1"/>
                </a:solidFill>
                <a:latin typeface="黑体" panose="02010609060101010101" charset="-122"/>
                <a:ea typeface="黑体" panose="02010609060101010101" charset="-122"/>
                <a:cs typeface="黑体" panose="02010609060101010101" charset="-122"/>
              </a:rPr>
              <a:t>)</a:t>
            </a:r>
            <a:endParaRPr lang="zh-CN" altLang="en-US" sz="2400" dirty="0">
              <a:solidFill>
                <a:schemeClr val="tx1"/>
              </a:solidFill>
              <a:latin typeface="黑体" panose="02010609060101010101" charset="-122"/>
              <a:ea typeface="黑体" panose="02010609060101010101" charset="-122"/>
              <a:cs typeface="黑体" panose="02010609060101010101" charset="-122"/>
            </a:endParaRPr>
          </a:p>
          <a:p>
            <a:pPr marL="0" indent="0">
              <a:lnSpc>
                <a:spcPct val="80000"/>
              </a:lnSpc>
              <a:buNone/>
            </a:pPr>
            <a:r>
              <a:rPr lang="zh-CN" altLang="en-US" sz="2400" dirty="0">
                <a:solidFill>
                  <a:srgbClr val="FF00FF"/>
                </a:solidFill>
                <a:latin typeface="黑体" panose="02010609060101010101" charset="-122"/>
                <a:ea typeface="黑体" panose="02010609060101010101" charset="-122"/>
                <a:cs typeface="黑体" panose="02010609060101010101" charset="-122"/>
              </a:rPr>
              <a:t> </a:t>
            </a:r>
            <a:r>
              <a:rPr lang="en-US" altLang="zh-CN" sz="2400" dirty="0">
                <a:solidFill>
                  <a:srgbClr val="FF00FF"/>
                </a:solidFill>
                <a:latin typeface="黑体" panose="02010609060101010101" charset="-122"/>
                <a:ea typeface="黑体" panose="02010609060101010101" charset="-122"/>
                <a:cs typeface="黑体" panose="02010609060101010101" charset="-122"/>
              </a:rPr>
              <a:t>   </a:t>
            </a:r>
            <a:r>
              <a:rPr lang="zh-CN" altLang="en-US" sz="2400" dirty="0">
                <a:solidFill>
                  <a:srgbClr val="FF00FF"/>
                </a:solidFill>
                <a:latin typeface="黑体" panose="02010609060101010101" charset="-122"/>
                <a:ea typeface="黑体" panose="02010609060101010101" charset="-122"/>
                <a:cs typeface="黑体" panose="02010609060101010101" charset="-122"/>
              </a:rPr>
              <a:t>固定磁头</a:t>
            </a:r>
            <a:r>
              <a:rPr lang="en-US" altLang="zh-CN" sz="2400" dirty="0">
                <a:solidFill>
                  <a:srgbClr val="FF00FF"/>
                </a:solidFill>
                <a:latin typeface="黑体" panose="02010609060101010101" charset="-122"/>
                <a:ea typeface="黑体" panose="02010609060101010101" charset="-122"/>
                <a:cs typeface="黑体" panose="02010609060101010101" charset="-122"/>
              </a:rPr>
              <a:t> </a:t>
            </a:r>
            <a:r>
              <a:rPr lang="en-US" altLang="zh-CN" sz="2400" dirty="0">
                <a:solidFill>
                  <a:schemeClr val="tx1"/>
                </a:solidFill>
                <a:latin typeface="黑体" panose="02010609060101010101" charset="-122"/>
                <a:ea typeface="黑体" panose="02010609060101010101" charset="-122"/>
                <a:cs typeface="黑体" panose="02010609060101010101" charset="-122"/>
              </a:rPr>
              <a:t> (</a:t>
            </a:r>
            <a:r>
              <a:rPr lang="zh-CN" altLang="en-US" sz="2400" dirty="0">
                <a:solidFill>
                  <a:schemeClr val="tx1"/>
                </a:solidFill>
                <a:latin typeface="黑体" panose="02010609060101010101" charset="-122"/>
                <a:ea typeface="黑体" panose="02010609060101010101" charset="-122"/>
                <a:cs typeface="黑体" panose="02010609060101010101" charset="-122"/>
              </a:rPr>
              <a:t>一个盘面的</a:t>
            </a:r>
            <a:r>
              <a:rPr lang="zh-CN" altLang="en-US" sz="2400" dirty="0">
                <a:solidFill>
                  <a:srgbClr val="FF0000"/>
                </a:solidFill>
                <a:latin typeface="黑体" panose="02010609060101010101" charset="-122"/>
                <a:ea typeface="黑体" panose="02010609060101010101" charset="-122"/>
                <a:cs typeface="黑体" panose="02010609060101010101" charset="-122"/>
              </a:rPr>
              <a:t>每个</a:t>
            </a:r>
            <a:r>
              <a:rPr lang="zh-CN" altLang="en-US" sz="2400" dirty="0">
                <a:solidFill>
                  <a:schemeClr val="tx1"/>
                </a:solidFill>
                <a:latin typeface="黑体" panose="02010609060101010101" charset="-122"/>
                <a:ea typeface="黑体" panose="02010609060101010101" charset="-122"/>
                <a:cs typeface="黑体" panose="02010609060101010101" charset="-122"/>
              </a:rPr>
              <a:t>磁道都有</a:t>
            </a:r>
            <a:r>
              <a:rPr lang="zh-CN" altLang="en-US" sz="2400" dirty="0">
                <a:solidFill>
                  <a:srgbClr val="FF0000"/>
                </a:solidFill>
                <a:latin typeface="黑体" panose="02010609060101010101" charset="-122"/>
                <a:ea typeface="黑体" panose="02010609060101010101" charset="-122"/>
                <a:cs typeface="黑体" panose="02010609060101010101" charset="-122"/>
              </a:rPr>
              <a:t>一个</a:t>
            </a:r>
            <a:r>
              <a:rPr lang="zh-CN" altLang="en-US" sz="2400" dirty="0">
                <a:solidFill>
                  <a:schemeClr val="tx1"/>
                </a:solidFill>
                <a:latin typeface="黑体" panose="02010609060101010101" charset="-122"/>
                <a:ea typeface="黑体" panose="02010609060101010101" charset="-122"/>
                <a:cs typeface="黑体" panose="02010609060101010101" charset="-122"/>
              </a:rPr>
              <a:t>磁头，磁头固定</a:t>
            </a:r>
            <a:r>
              <a:rPr lang="en-US" altLang="zh-CN" sz="2400" dirty="0">
                <a:solidFill>
                  <a:schemeClr val="tx1"/>
                </a:solidFill>
                <a:latin typeface="黑体" panose="02010609060101010101" charset="-122"/>
                <a:ea typeface="黑体" panose="02010609060101010101" charset="-122"/>
                <a:cs typeface="黑体" panose="02010609060101010101" charset="-122"/>
              </a:rPr>
              <a:t>)</a:t>
            </a:r>
            <a:r>
              <a:rPr lang="zh-CN" altLang="en-US" sz="2400" dirty="0">
                <a:solidFill>
                  <a:schemeClr val="tx1"/>
                </a:solidFill>
                <a:latin typeface="黑体" panose="02010609060101010101" charset="-122"/>
                <a:ea typeface="黑体" panose="02010609060101010101" charset="-122"/>
                <a:cs typeface="黑体" panose="02010609060101010101" charset="-122"/>
              </a:rPr>
              <a:t> </a:t>
            </a:r>
            <a:endParaRPr lang="zh-CN" altLang="en-US" sz="2400" dirty="0">
              <a:solidFill>
                <a:schemeClr val="tx1"/>
              </a:solidFill>
              <a:latin typeface="黑体" panose="02010609060101010101" charset="-122"/>
              <a:ea typeface="黑体" panose="02010609060101010101" charset="-122"/>
              <a:cs typeface="黑体" panose="02010609060101010101" charset="-122"/>
            </a:endParaRPr>
          </a:p>
          <a:p>
            <a:pPr marL="0" indent="0">
              <a:lnSpc>
                <a:spcPct val="80000"/>
              </a:lnSpc>
              <a:buFont typeface="Wingdings" panose="05000000000000000000" charset="0"/>
              <a:buNone/>
            </a:pPr>
            <a:endParaRPr lang="zh-CN" altLang="en-US" sz="2400" dirty="0">
              <a:solidFill>
                <a:schemeClr val="tx1"/>
              </a:solidFill>
              <a:latin typeface="黑体" panose="02010609060101010101" charset="-122"/>
              <a:ea typeface="黑体" panose="02010609060101010101" charset="-122"/>
              <a:cs typeface="黑体" panose="02010609060101010101" charset="-122"/>
            </a:endParaRPr>
          </a:p>
        </p:txBody>
      </p:sp>
      <p:sp>
        <p:nvSpPr>
          <p:cNvPr id="10" name="矩形 9"/>
          <p:cNvSpPr/>
          <p:nvPr/>
        </p:nvSpPr>
        <p:spPr>
          <a:xfrm>
            <a:off x="414655" y="4209415"/>
            <a:ext cx="474345" cy="328930"/>
          </a:xfrm>
          <a:prstGeom prst="rect">
            <a:avLst/>
          </a:prstGeom>
          <a:solidFill>
            <a:srgbClr val="FF00FF">
              <a:alpha val="31000"/>
            </a:srgbClr>
          </a:solidFill>
          <a:ln w="12700" cap="sq" cmpd="sng" algn="ctr">
            <a:noFill/>
            <a:prstDash val="solid"/>
            <a:round/>
            <a:headEnd type="none" w="sm" len="sm"/>
            <a:tailEnd type="none" w="sm" len="sm"/>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 name="矩形 1"/>
          <p:cNvSpPr/>
          <p:nvPr/>
        </p:nvSpPr>
        <p:spPr>
          <a:xfrm>
            <a:off x="3799205" y="4209415"/>
            <a:ext cx="474345" cy="328930"/>
          </a:xfrm>
          <a:prstGeom prst="rect">
            <a:avLst/>
          </a:prstGeom>
          <a:solidFill>
            <a:srgbClr val="FF00FF">
              <a:alpha val="31000"/>
            </a:srgbClr>
          </a:solidFill>
          <a:ln w="12700" cap="sq" cmpd="sng" algn="ctr">
            <a:noFill/>
            <a:prstDash val="solid"/>
            <a:round/>
            <a:headEnd type="none" w="sm" len="sm"/>
            <a:tailEnd type="none" w="sm" len="sm"/>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 name="矩形 2"/>
          <p:cNvSpPr/>
          <p:nvPr/>
        </p:nvSpPr>
        <p:spPr>
          <a:xfrm>
            <a:off x="3150870" y="5001260"/>
            <a:ext cx="502285" cy="500380"/>
          </a:xfrm>
          <a:prstGeom prst="rect">
            <a:avLst/>
          </a:prstGeom>
          <a:solidFill>
            <a:srgbClr val="FFFF00">
              <a:alpha val="37000"/>
            </a:srgbClr>
          </a:solidFill>
          <a:ln w="12700" cap="sq" cmpd="sng" algn="ctr">
            <a:noFill/>
            <a:prstDash val="solid"/>
            <a:round/>
            <a:headEnd type="none" w="sm" len="sm"/>
            <a:tailEnd type="none" w="sm" len="sm"/>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 name="矩形 4"/>
          <p:cNvSpPr/>
          <p:nvPr/>
        </p:nvSpPr>
        <p:spPr>
          <a:xfrm>
            <a:off x="4591050" y="3378835"/>
            <a:ext cx="502285" cy="257810"/>
          </a:xfrm>
          <a:prstGeom prst="rect">
            <a:avLst/>
          </a:prstGeom>
          <a:solidFill>
            <a:srgbClr val="FFFF00">
              <a:alpha val="37000"/>
            </a:srgbClr>
          </a:solidFill>
          <a:ln w="12700" cap="sq" cmpd="sng" algn="ctr">
            <a:noFill/>
            <a:prstDash val="solid"/>
            <a:round/>
            <a:headEnd type="none" w="sm" len="sm"/>
            <a:tailEnd type="none" w="sm" len="sm"/>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10" name="标题 68609"/>
          <p:cNvSpPr>
            <a:spLocks noGrp="1"/>
          </p:cNvSpPr>
          <p:nvPr>
            <p:ph type="title"/>
          </p:nvPr>
        </p:nvSpPr>
        <p:spPr>
          <a:xfrm>
            <a:off x="468313" y="188913"/>
            <a:ext cx="8229600" cy="490537"/>
          </a:xfrm>
        </p:spPr>
        <p:txBody>
          <a:bodyPr anchor="ctr"/>
          <a:p>
            <a:r>
              <a:rPr lang="en-US" altLang="zh-CN" sz="4000" dirty="0">
                <a:solidFill>
                  <a:srgbClr val="FF0000"/>
                </a:solidFill>
                <a:latin typeface="黑体" panose="02010609060101010101" charset="-122"/>
                <a:ea typeface="黑体" panose="02010609060101010101" charset="-122"/>
                <a:cs typeface="黑体" panose="02010609060101010101" charset="-122"/>
              </a:rPr>
              <a:t>7.2.2  </a:t>
            </a:r>
            <a:r>
              <a:rPr lang="zh-CN" altLang="en-US" sz="4000" dirty="0">
                <a:solidFill>
                  <a:srgbClr val="FF0000"/>
                </a:solidFill>
                <a:latin typeface="黑体" panose="02010609060101010101" charset="-122"/>
                <a:ea typeface="黑体" panose="02010609060101010101" charset="-122"/>
                <a:cs typeface="黑体" panose="02010609060101010101" charset="-122"/>
              </a:rPr>
              <a:t>磁盘的组成和分类</a:t>
            </a:r>
            <a:endParaRPr lang="zh-CN" altLang="en-US" sz="4000" dirty="0">
              <a:solidFill>
                <a:srgbClr val="FF0000"/>
              </a:solidFill>
              <a:latin typeface="黑体" panose="02010609060101010101" charset="-122"/>
              <a:ea typeface="黑体" panose="02010609060101010101" charset="-122"/>
              <a:cs typeface="黑体" panose="02010609060101010101" charset="-122"/>
            </a:endParaRPr>
          </a:p>
        </p:txBody>
      </p:sp>
      <p:sp>
        <p:nvSpPr>
          <p:cNvPr id="68611" name="文本占位符 68610"/>
          <p:cNvSpPr>
            <a:spLocks noGrp="1"/>
          </p:cNvSpPr>
          <p:nvPr>
            <p:ph type="body" idx="1"/>
          </p:nvPr>
        </p:nvSpPr>
        <p:spPr>
          <a:xfrm>
            <a:off x="251460" y="836930"/>
            <a:ext cx="8785225" cy="1570355"/>
          </a:xfrm>
        </p:spPr>
        <p:txBody>
          <a:bodyPr/>
          <a:p>
            <a:pPr>
              <a:lnSpc>
                <a:spcPct val="80000"/>
              </a:lnSpc>
              <a:buFont typeface="Wingdings" panose="05000000000000000000" charset="0"/>
              <a:buChar char="l"/>
            </a:pPr>
            <a:r>
              <a:rPr lang="zh-CN" altLang="en-US" sz="2400" dirty="0">
                <a:solidFill>
                  <a:srgbClr val="FF00FF"/>
                </a:solidFill>
                <a:latin typeface="黑体" panose="02010609060101010101" charset="-122"/>
                <a:ea typeface="黑体" panose="02010609060101010101" charset="-122"/>
                <a:cs typeface="黑体" panose="02010609060101010101" charset="-122"/>
              </a:rPr>
              <a:t>可换盘片式：</a:t>
            </a:r>
            <a:r>
              <a:rPr lang="zh-CN" altLang="en-US" sz="2400" dirty="0">
                <a:solidFill>
                  <a:srgbClr val="FF0000"/>
                </a:solidFill>
                <a:latin typeface="黑体" panose="02010609060101010101" charset="-122"/>
                <a:ea typeface="黑体" panose="02010609060101010101" charset="-122"/>
                <a:cs typeface="黑体" panose="02010609060101010101" charset="-122"/>
              </a:rPr>
              <a:t>优点：</a:t>
            </a:r>
            <a:r>
              <a:rPr lang="zh-CN" altLang="en-US" sz="2400" dirty="0">
                <a:latin typeface="黑体" panose="02010609060101010101" charset="-122"/>
                <a:ea typeface="黑体" panose="02010609060101010101" charset="-122"/>
                <a:cs typeface="黑体" panose="02010609060101010101" charset="-122"/>
                <a:sym typeface="+mn-ea"/>
              </a:rPr>
              <a:t>盘片可以脱机保存，同型盘片可互换</a:t>
            </a:r>
            <a:endParaRPr lang="zh-CN" altLang="en-US" sz="2400" dirty="0">
              <a:latin typeface="黑体" panose="02010609060101010101" charset="-122"/>
              <a:ea typeface="黑体" panose="02010609060101010101" charset="-122"/>
              <a:cs typeface="黑体" panose="02010609060101010101" charset="-122"/>
              <a:sym typeface="+mn-ea"/>
            </a:endParaRPr>
          </a:p>
          <a:p>
            <a:pPr marL="0" indent="0">
              <a:lnSpc>
                <a:spcPct val="80000"/>
              </a:lnSpc>
              <a:buFont typeface="Wingdings" panose="05000000000000000000" charset="0"/>
              <a:buNone/>
            </a:pPr>
            <a:r>
              <a:rPr lang="en-US" altLang="zh-CN" sz="2400" dirty="0">
                <a:latin typeface="黑体" panose="02010609060101010101" charset="-122"/>
                <a:ea typeface="黑体" panose="02010609060101010101" charset="-122"/>
                <a:cs typeface="黑体" panose="02010609060101010101" charset="-122"/>
              </a:rPr>
              <a:t>             </a:t>
            </a:r>
            <a:r>
              <a:rPr lang="en-US" altLang="zh-CN" sz="2400" dirty="0">
                <a:solidFill>
                  <a:srgbClr val="FF0000"/>
                </a:solidFill>
                <a:latin typeface="黑体" panose="02010609060101010101" charset="-122"/>
                <a:ea typeface="黑体" panose="02010609060101010101" charset="-122"/>
                <a:cs typeface="黑体" panose="02010609060101010101" charset="-122"/>
              </a:rPr>
              <a:t> </a:t>
            </a:r>
            <a:r>
              <a:rPr lang="zh-CN" altLang="en-US" sz="2400" dirty="0">
                <a:solidFill>
                  <a:srgbClr val="FF0000"/>
                </a:solidFill>
                <a:latin typeface="黑体" panose="02010609060101010101" charset="-122"/>
                <a:ea typeface="黑体" panose="02010609060101010101" charset="-122"/>
                <a:cs typeface="黑体" panose="02010609060101010101" charset="-122"/>
              </a:rPr>
              <a:t>缺点：</a:t>
            </a:r>
            <a:r>
              <a:rPr lang="zh-CN" altLang="en-US" sz="2400" dirty="0">
                <a:latin typeface="黑体" panose="02010609060101010101" charset="-122"/>
                <a:ea typeface="黑体" panose="02010609060101010101" charset="-122"/>
                <a:cs typeface="黑体" panose="02010609060101010101" charset="-122"/>
              </a:rPr>
              <a:t>结构复杂</a:t>
            </a:r>
            <a:endParaRPr lang="zh-CN" altLang="en-US" sz="2400" dirty="0">
              <a:latin typeface="黑体" panose="02010609060101010101" charset="-122"/>
              <a:ea typeface="黑体" panose="02010609060101010101" charset="-122"/>
              <a:cs typeface="黑体" panose="02010609060101010101" charset="-122"/>
            </a:endParaRPr>
          </a:p>
          <a:p>
            <a:pPr>
              <a:lnSpc>
                <a:spcPct val="80000"/>
              </a:lnSpc>
              <a:buFont typeface="Wingdings" panose="05000000000000000000" charset="0"/>
              <a:buChar char="l"/>
            </a:pPr>
            <a:r>
              <a:rPr lang="zh-CN" altLang="en-US" sz="2400" dirty="0">
                <a:solidFill>
                  <a:srgbClr val="FF00FF"/>
                </a:solidFill>
                <a:latin typeface="黑体" panose="02010609060101010101" charset="-122"/>
                <a:ea typeface="黑体" panose="02010609060101010101" charset="-122"/>
                <a:cs typeface="黑体" panose="02010609060101010101" charset="-122"/>
              </a:rPr>
              <a:t>固定磁头式：</a:t>
            </a:r>
            <a:r>
              <a:rPr lang="zh-CN" altLang="en-US" sz="2400" dirty="0">
                <a:solidFill>
                  <a:srgbClr val="FF0000"/>
                </a:solidFill>
                <a:latin typeface="黑体" panose="02010609060101010101" charset="-122"/>
                <a:ea typeface="黑体" panose="02010609060101010101" charset="-122"/>
                <a:cs typeface="黑体" panose="02010609060101010101" charset="-122"/>
              </a:rPr>
              <a:t>优点：</a:t>
            </a:r>
            <a:r>
              <a:rPr lang="zh-CN" altLang="en-US" sz="2400" dirty="0">
                <a:latin typeface="黑体" panose="02010609060101010101" charset="-122"/>
                <a:ea typeface="黑体" panose="02010609060101010101" charset="-122"/>
                <a:cs typeface="黑体" panose="02010609060101010101" charset="-122"/>
                <a:sym typeface="+mn-ea"/>
              </a:rPr>
              <a:t>存取速度快，省去磁头找道时间</a:t>
            </a:r>
            <a:endParaRPr lang="zh-CN" altLang="en-US" sz="2400" dirty="0">
              <a:latin typeface="黑体" panose="02010609060101010101" charset="-122"/>
              <a:ea typeface="黑体" panose="02010609060101010101" charset="-122"/>
              <a:cs typeface="黑体" panose="02010609060101010101" charset="-122"/>
            </a:endParaRPr>
          </a:p>
          <a:p>
            <a:pPr marL="0" indent="0">
              <a:lnSpc>
                <a:spcPct val="80000"/>
              </a:lnSpc>
              <a:buFont typeface="Wingdings" panose="05000000000000000000" charset="0"/>
              <a:buNone/>
            </a:pPr>
            <a:r>
              <a:rPr lang="en-US" altLang="zh-CN" sz="2400" dirty="0">
                <a:latin typeface="黑体" panose="02010609060101010101" charset="-122"/>
                <a:ea typeface="黑体" panose="02010609060101010101" charset="-122"/>
                <a:cs typeface="黑体" panose="02010609060101010101" charset="-122"/>
              </a:rPr>
              <a:t>              </a:t>
            </a:r>
            <a:r>
              <a:rPr lang="zh-CN" altLang="en-US" sz="2400" dirty="0">
                <a:solidFill>
                  <a:srgbClr val="FF0000"/>
                </a:solidFill>
                <a:latin typeface="黑体" panose="02010609060101010101" charset="-122"/>
                <a:ea typeface="黑体" panose="02010609060101010101" charset="-122"/>
                <a:cs typeface="黑体" panose="02010609060101010101" charset="-122"/>
              </a:rPr>
              <a:t>缺点：</a:t>
            </a:r>
            <a:r>
              <a:rPr lang="zh-CN" altLang="en-US" sz="2400" dirty="0">
                <a:latin typeface="黑体" panose="02010609060101010101" charset="-122"/>
                <a:ea typeface="黑体" panose="02010609060101010101" charset="-122"/>
                <a:cs typeface="黑体" panose="02010609060101010101" charset="-122"/>
                <a:sym typeface="+mn-ea"/>
              </a:rPr>
              <a:t>结构复杂</a:t>
            </a:r>
            <a:endParaRPr lang="zh-CN" altLang="en-US" sz="2400" dirty="0">
              <a:latin typeface="黑体" panose="02010609060101010101" charset="-122"/>
              <a:ea typeface="黑体" panose="02010609060101010101" charset="-122"/>
              <a:cs typeface="黑体" panose="02010609060101010101" charset="-122"/>
            </a:endParaRPr>
          </a:p>
          <a:p>
            <a:pPr marL="0" indent="0">
              <a:lnSpc>
                <a:spcPct val="80000"/>
              </a:lnSpc>
              <a:buNone/>
            </a:pPr>
            <a:endParaRPr lang="zh-CN" altLang="en-US" sz="2400" dirty="0">
              <a:latin typeface="黑体" panose="02010609060101010101" charset="-122"/>
              <a:ea typeface="黑体" panose="02010609060101010101" charset="-122"/>
              <a:cs typeface="黑体" panose="02010609060101010101" charset="-122"/>
            </a:endParaRPr>
          </a:p>
        </p:txBody>
      </p:sp>
      <p:graphicFrame>
        <p:nvGraphicFramePr>
          <p:cNvPr id="2" name="表格 1"/>
          <p:cNvGraphicFramePr/>
          <p:nvPr>
            <p:custDataLst>
              <p:tags r:id="rId1"/>
            </p:custDataLst>
          </p:nvPr>
        </p:nvGraphicFramePr>
        <p:xfrm>
          <a:off x="251460" y="2420620"/>
          <a:ext cx="5906770" cy="1503045"/>
        </p:xfrm>
        <a:graphic>
          <a:graphicData uri="http://schemas.openxmlformats.org/drawingml/2006/table">
            <a:tbl>
              <a:tblPr firstRow="1" bandRow="1">
                <a:tableStyleId>{5C22544A-7EE6-4342-B048-85BDC9FD1C3A}</a:tableStyleId>
              </a:tblPr>
              <a:tblGrid>
                <a:gridCol w="1605280"/>
                <a:gridCol w="1841500"/>
                <a:gridCol w="2459990"/>
              </a:tblGrid>
              <a:tr h="549910">
                <a:tc>
                  <a:txBody>
                    <a:bodyPr/>
                    <a:p>
                      <a:pPr algn="ctr">
                        <a:buNone/>
                      </a:pPr>
                      <a:r>
                        <a:rPr lang="zh-CN" altLang="en-US" sz="2400" b="1">
                          <a:solidFill>
                            <a:srgbClr val="FF0000"/>
                          </a:solidFill>
                          <a:latin typeface="黑体" panose="02010609060101010101" charset="-122"/>
                          <a:ea typeface="黑体" panose="02010609060101010101" charset="-122"/>
                        </a:rPr>
                        <a:t>组成</a:t>
                      </a:r>
                      <a:endParaRPr lang="zh-CN" altLang="en-US" sz="2400" b="1">
                        <a:solidFill>
                          <a:srgbClr val="FF0000"/>
                        </a:solidFill>
                        <a:latin typeface="黑体" panose="02010609060101010101" charset="-122"/>
                        <a:ea typeface="黑体" panose="02010609060101010101" charset="-122"/>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zh-CN" altLang="en-US" sz="2400" b="1">
                          <a:solidFill>
                            <a:srgbClr val="0000FF"/>
                          </a:solidFill>
                          <a:latin typeface="黑体" panose="02010609060101010101" charset="-122"/>
                          <a:ea typeface="黑体" panose="02010609060101010101" charset="-122"/>
                          <a:cs typeface="黑体" panose="02010609060101010101" charset="-122"/>
                        </a:rPr>
                        <a:t>可移动磁头</a:t>
                      </a:r>
                      <a:r>
                        <a:rPr lang="en-US" altLang="zh-CN" sz="2400" b="1">
                          <a:solidFill>
                            <a:srgbClr val="0000FF"/>
                          </a:solidFill>
                          <a:latin typeface="黑体" panose="02010609060101010101" charset="-122"/>
                          <a:ea typeface="黑体" panose="02010609060101010101" charset="-122"/>
                          <a:cs typeface="黑体" panose="02010609060101010101" charset="-122"/>
                        </a:rPr>
                        <a:t> </a:t>
                      </a:r>
                      <a:endParaRPr lang="en-US" altLang="zh-CN" sz="2400" b="1">
                        <a:solidFill>
                          <a:srgbClr val="0000FF"/>
                        </a:solidFill>
                        <a:latin typeface="黑体" panose="02010609060101010101" charset="-122"/>
                        <a:ea typeface="黑体" panose="02010609060101010101" charset="-122"/>
                        <a:cs typeface="黑体" panose="02010609060101010101" charset="-122"/>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zh-CN" altLang="en-US" sz="2400" b="1">
                          <a:solidFill>
                            <a:srgbClr val="0000FF"/>
                          </a:solidFill>
                          <a:latin typeface="黑体" panose="02010609060101010101" charset="-122"/>
                          <a:ea typeface="黑体" panose="02010609060101010101" charset="-122"/>
                          <a:cs typeface="黑体" panose="02010609060101010101" charset="-122"/>
                        </a:rPr>
                        <a:t>固定磁头</a:t>
                      </a:r>
                      <a:r>
                        <a:rPr lang="en-US" altLang="zh-CN" sz="2400" b="1">
                          <a:solidFill>
                            <a:srgbClr val="0000FF"/>
                          </a:solidFill>
                          <a:latin typeface="黑体" panose="02010609060101010101" charset="-122"/>
                          <a:ea typeface="黑体" panose="02010609060101010101" charset="-122"/>
                          <a:cs typeface="黑体" panose="02010609060101010101" charset="-122"/>
                        </a:rPr>
                        <a:t> (</a:t>
                      </a:r>
                      <a:r>
                        <a:rPr lang="zh-CN" altLang="en-US" sz="2400" b="1">
                          <a:solidFill>
                            <a:srgbClr val="0000FF"/>
                          </a:solidFill>
                          <a:latin typeface="黑体" panose="02010609060101010101" charset="-122"/>
                          <a:ea typeface="黑体" panose="02010609060101010101" charset="-122"/>
                          <a:cs typeface="黑体" panose="02010609060101010101" charset="-122"/>
                        </a:rPr>
                        <a:t>快</a:t>
                      </a:r>
                      <a:r>
                        <a:rPr lang="en-US" altLang="zh-CN" sz="2400" b="1">
                          <a:solidFill>
                            <a:srgbClr val="0000FF"/>
                          </a:solidFill>
                          <a:latin typeface="黑体" panose="02010609060101010101" charset="-122"/>
                          <a:ea typeface="黑体" panose="02010609060101010101" charset="-122"/>
                          <a:cs typeface="黑体" panose="02010609060101010101" charset="-122"/>
                        </a:rPr>
                        <a:t>)</a:t>
                      </a:r>
                      <a:endParaRPr lang="en-US" altLang="zh-CN" sz="2400" b="1">
                        <a:solidFill>
                          <a:srgbClr val="0000FF"/>
                        </a:solidFill>
                        <a:latin typeface="黑体" panose="02010609060101010101" charset="-122"/>
                        <a:ea typeface="黑体" panose="02010609060101010101" charset="-122"/>
                        <a:cs typeface="黑体" panose="02010609060101010101" charset="-122"/>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476250">
                <a:tc>
                  <a:txBody>
                    <a:bodyPr/>
                    <a:p>
                      <a:pPr algn="ctr">
                        <a:buNone/>
                      </a:pPr>
                      <a:r>
                        <a:rPr lang="zh-CN" altLang="en-US" sz="2400" b="1">
                          <a:solidFill>
                            <a:srgbClr val="0000FF"/>
                          </a:solidFill>
                          <a:latin typeface="黑体" panose="02010609060101010101" charset="-122"/>
                          <a:ea typeface="黑体" panose="02010609060101010101" charset="-122"/>
                        </a:rPr>
                        <a:t>可换盘片</a:t>
                      </a:r>
                      <a:endParaRPr lang="zh-CN" altLang="en-US" sz="2400" b="1" dirty="0">
                        <a:solidFill>
                          <a:srgbClr val="0000FF"/>
                        </a:solidFill>
                        <a:latin typeface="黑体" panose="02010609060101010101" charset="-122"/>
                        <a:ea typeface="黑体" panose="02010609060101010101" charset="-122"/>
                        <a:cs typeface="黑体" panose="02010609060101010101" charset="-122"/>
                        <a:sym typeface="+mn-ea"/>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endParaRPr lang="zh-CN" altLang="en-US" sz="2400" b="1">
                        <a:solidFill>
                          <a:schemeClr val="tx1"/>
                        </a:solidFill>
                        <a:latin typeface="黑体" panose="02010609060101010101" charset="-122"/>
                        <a:ea typeface="黑体" panose="02010609060101010101" charset="-122"/>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endParaRPr lang="zh-CN" altLang="en-US" sz="2400" b="1" dirty="0">
                        <a:solidFill>
                          <a:schemeClr val="tx1"/>
                        </a:solidFill>
                        <a:latin typeface="黑体" panose="02010609060101010101" charset="-122"/>
                        <a:ea typeface="黑体" panose="02010609060101010101" charset="-122"/>
                        <a:cs typeface="黑体" panose="02010609060101010101" charset="-122"/>
                        <a:sym typeface="+mn-ea"/>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476885">
                <a:tc>
                  <a:txBody>
                    <a:bodyPr/>
                    <a:p>
                      <a:pPr algn="ctr">
                        <a:buNone/>
                      </a:pPr>
                      <a:r>
                        <a:rPr lang="zh-CN" altLang="en-US" sz="2400" b="1">
                          <a:solidFill>
                            <a:srgbClr val="0000FF"/>
                          </a:solidFill>
                          <a:latin typeface="黑体" panose="02010609060101010101" charset="-122"/>
                          <a:ea typeface="黑体" panose="02010609060101010101" charset="-122"/>
                        </a:rPr>
                        <a:t>固定盘片</a:t>
                      </a:r>
                      <a:endParaRPr lang="zh-CN" altLang="en-US" sz="2400" b="1">
                        <a:solidFill>
                          <a:srgbClr val="0000FF"/>
                        </a:solidFill>
                        <a:latin typeface="黑体" panose="02010609060101010101" charset="-122"/>
                        <a:ea typeface="黑体" panose="02010609060101010101" charset="-122"/>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r>
                        <a:rPr lang="zh-CN" altLang="en-US" sz="2400" b="1" dirty="0">
                          <a:solidFill>
                            <a:schemeClr val="tx1"/>
                          </a:solidFill>
                          <a:latin typeface="黑体" panose="02010609060101010101" charset="-122"/>
                          <a:ea typeface="黑体" panose="02010609060101010101" charset="-122"/>
                          <a:cs typeface="黑体" panose="02010609060101010101" charset="-122"/>
                          <a:sym typeface="+mn-ea"/>
                        </a:rPr>
                        <a:t>温盘</a:t>
                      </a:r>
                      <a:endParaRPr lang="zh-CN" altLang="en-US" sz="2400" b="1" dirty="0">
                        <a:solidFill>
                          <a:schemeClr val="tx1"/>
                        </a:solidFill>
                        <a:latin typeface="黑体" panose="02010609060101010101" charset="-122"/>
                        <a:ea typeface="黑体" panose="02010609060101010101" charset="-122"/>
                        <a:cs typeface="黑体" panose="02010609060101010101" charset="-122"/>
                        <a:sym typeface="+mn-ea"/>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algn="ctr">
                        <a:buNone/>
                      </a:pPr>
                      <a:endParaRPr lang="zh-CN" altLang="en-US" sz="2400" b="1">
                        <a:solidFill>
                          <a:schemeClr val="tx1"/>
                        </a:solidFill>
                        <a:latin typeface="黑体" panose="02010609060101010101" charset="-122"/>
                        <a:ea typeface="黑体" panose="02010609060101010101" charset="-122"/>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bl>
          </a:graphicData>
        </a:graphic>
      </p:graphicFrame>
      <p:sp>
        <p:nvSpPr>
          <p:cNvPr id="3" name="文本占位符 68610"/>
          <p:cNvSpPr>
            <a:spLocks noGrp="1"/>
          </p:cNvSpPr>
          <p:nvPr/>
        </p:nvSpPr>
        <p:spPr>
          <a:xfrm>
            <a:off x="251460" y="4004945"/>
            <a:ext cx="8785225" cy="164592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har char="•"/>
              <a:defRPr sz="2800" b="1"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400" b="1"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1"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400" b="1"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400" b="1"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400" b="1"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400" b="1"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400" b="1"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400" b="1" i="0" u="none" kern="1200" baseline="0">
                <a:solidFill>
                  <a:schemeClr val="tx1"/>
                </a:solidFill>
                <a:latin typeface="+mn-lt"/>
                <a:ea typeface="+mn-ea"/>
                <a:cs typeface="+mn-cs"/>
              </a:defRPr>
            </a:lvl9pPr>
          </a:lstStyle>
          <a:p>
            <a:pPr marL="0" indent="0">
              <a:lnSpc>
                <a:spcPct val="100000"/>
              </a:lnSpc>
              <a:buFont typeface="Wingdings" panose="05000000000000000000" charset="0"/>
              <a:buNone/>
            </a:pPr>
            <a:r>
              <a:rPr lang="zh-CN" altLang="en-US" sz="2400" dirty="0">
                <a:solidFill>
                  <a:srgbClr val="FF0000"/>
                </a:solidFill>
                <a:latin typeface="黑体" panose="02010609060101010101" charset="-122"/>
                <a:ea typeface="黑体" panose="02010609060101010101" charset="-122"/>
                <a:cs typeface="黑体" panose="02010609060101010101" charset="-122"/>
              </a:rPr>
              <a:t>温彻斯特磁盘机</a:t>
            </a:r>
            <a:r>
              <a:rPr lang="zh-CN" altLang="en-US" sz="2400" dirty="0">
                <a:latin typeface="黑体" panose="02010609060101010101" charset="-122"/>
                <a:ea typeface="黑体" panose="02010609060101010101" charset="-122"/>
                <a:cs typeface="黑体" panose="02010609060101010101" charset="-122"/>
              </a:rPr>
              <a:t>（温盘）：</a:t>
            </a:r>
            <a:endParaRPr lang="zh-CN" altLang="en-US" sz="2400" dirty="0">
              <a:latin typeface="黑体" panose="02010609060101010101" charset="-122"/>
              <a:ea typeface="黑体" panose="02010609060101010101" charset="-122"/>
              <a:cs typeface="黑体" panose="02010609060101010101" charset="-122"/>
            </a:endParaRPr>
          </a:p>
          <a:p>
            <a:pPr>
              <a:lnSpc>
                <a:spcPct val="100000"/>
              </a:lnSpc>
              <a:buFont typeface="Wingdings" panose="05000000000000000000" charset="0"/>
              <a:buChar char="l"/>
            </a:pPr>
            <a:r>
              <a:rPr lang="zh-CN" altLang="en-US" sz="2400" dirty="0">
                <a:solidFill>
                  <a:srgbClr val="FF00FF"/>
                </a:solidFill>
                <a:latin typeface="黑体" panose="02010609060101010101" charset="-122"/>
                <a:ea typeface="黑体" panose="02010609060101010101" charset="-122"/>
                <a:cs typeface="黑体" panose="02010609060101010101" charset="-122"/>
              </a:rPr>
              <a:t>可移动磁头</a:t>
            </a:r>
            <a:r>
              <a:rPr lang="zh-CN" altLang="en-US" sz="2400" dirty="0">
                <a:solidFill>
                  <a:srgbClr val="0000FF"/>
                </a:solidFill>
                <a:latin typeface="黑体" panose="02010609060101010101" charset="-122"/>
                <a:ea typeface="黑体" panose="02010609060101010101" charset="-122"/>
                <a:cs typeface="黑体" panose="02010609060101010101" charset="-122"/>
              </a:rPr>
              <a:t>固定盘片</a:t>
            </a:r>
            <a:r>
              <a:rPr lang="zh-CN" altLang="en-US" sz="2400" dirty="0">
                <a:latin typeface="黑体" panose="02010609060101010101" charset="-122"/>
                <a:ea typeface="黑体" panose="02010609060101010101" charset="-122"/>
                <a:cs typeface="黑体" panose="02010609060101010101" charset="-122"/>
              </a:rPr>
              <a:t>的磁盘机。</a:t>
            </a:r>
            <a:endParaRPr lang="zh-CN" altLang="en-US" sz="2400" dirty="0">
              <a:latin typeface="黑体" panose="02010609060101010101" charset="-122"/>
              <a:ea typeface="黑体" panose="02010609060101010101" charset="-122"/>
              <a:cs typeface="黑体" panose="02010609060101010101" charset="-122"/>
            </a:endParaRPr>
          </a:p>
          <a:p>
            <a:pPr>
              <a:lnSpc>
                <a:spcPct val="100000"/>
              </a:lnSpc>
              <a:buFont typeface="Wingdings" panose="05000000000000000000" charset="0"/>
              <a:buChar char="l"/>
            </a:pPr>
            <a:r>
              <a:rPr lang="zh-CN" altLang="en-US" sz="2400" dirty="0">
                <a:solidFill>
                  <a:srgbClr val="FF00FF"/>
                </a:solidFill>
                <a:latin typeface="黑体" panose="02010609060101010101" charset="-122"/>
                <a:ea typeface="黑体" panose="02010609060101010101" charset="-122"/>
                <a:cs typeface="黑体" panose="02010609060101010101" charset="-122"/>
              </a:rPr>
              <a:t>密封组合式</a:t>
            </a:r>
            <a:r>
              <a:rPr lang="zh-CN" altLang="en-US" sz="2400" dirty="0">
                <a:latin typeface="黑体" panose="02010609060101010101" charset="-122"/>
                <a:ea typeface="黑体" panose="02010609060101010101" charset="-122"/>
                <a:cs typeface="黑体" panose="02010609060101010101" charset="-122"/>
              </a:rPr>
              <a:t>的硬磁盘，即磁头、盘片、电机等驱动部件乃至读写电路等组装成一个</a:t>
            </a:r>
            <a:r>
              <a:rPr lang="zh-CN" altLang="en-US" sz="2400" dirty="0">
                <a:solidFill>
                  <a:srgbClr val="0000FF"/>
                </a:solidFill>
                <a:latin typeface="黑体" panose="02010609060101010101" charset="-122"/>
                <a:ea typeface="黑体" panose="02010609060101010101" charset="-122"/>
                <a:cs typeface="黑体" panose="02010609060101010101" charset="-122"/>
              </a:rPr>
              <a:t>不可随意拆卸</a:t>
            </a:r>
            <a:r>
              <a:rPr lang="zh-CN" altLang="en-US" sz="2400" dirty="0">
                <a:latin typeface="黑体" panose="02010609060101010101" charset="-122"/>
                <a:ea typeface="黑体" panose="02010609060101010101" charset="-122"/>
                <a:cs typeface="黑体" panose="02010609060101010101" charset="-122"/>
              </a:rPr>
              <a:t>的整体。</a:t>
            </a:r>
            <a:endParaRPr lang="zh-CN" altLang="en-US" sz="2400" dirty="0">
              <a:latin typeface="黑体" panose="02010609060101010101" charset="-122"/>
              <a:ea typeface="黑体" panose="02010609060101010101" charset="-122"/>
              <a:cs typeface="黑体" panose="02010609060101010101" charset="-122"/>
            </a:endParaRPr>
          </a:p>
          <a:p>
            <a:pPr>
              <a:lnSpc>
                <a:spcPct val="100000"/>
              </a:lnSpc>
              <a:buFont typeface="Wingdings" panose="05000000000000000000" charset="0"/>
              <a:buChar char="l"/>
            </a:pPr>
            <a:r>
              <a:rPr lang="zh-CN" altLang="en-US" sz="2400" dirty="0">
                <a:solidFill>
                  <a:srgbClr val="FF00FF"/>
                </a:solidFill>
                <a:latin typeface="黑体" panose="02010609060101010101" charset="-122"/>
                <a:ea typeface="黑体" panose="02010609060101010101" charset="-122"/>
                <a:cs typeface="黑体" panose="02010609060101010101" charset="-122"/>
              </a:rPr>
              <a:t>优点：</a:t>
            </a:r>
            <a:r>
              <a:rPr lang="zh-CN" altLang="en-US" sz="2400" dirty="0">
                <a:latin typeface="黑体" panose="02010609060101010101" charset="-122"/>
                <a:ea typeface="黑体" panose="02010609060101010101" charset="-122"/>
                <a:cs typeface="黑体" panose="02010609060101010101" charset="-122"/>
              </a:rPr>
              <a:t>防尘性能好，可靠性高，对使用环境要求不高。</a:t>
            </a:r>
            <a:endParaRPr lang="zh-CN" altLang="en-US" sz="2400" dirty="0">
              <a:latin typeface="黑体" panose="02010609060101010101" charset="-122"/>
              <a:ea typeface="黑体" panose="02010609060101010101" charset="-122"/>
              <a:cs typeface="黑体" panose="02010609060101010101" charset="-122"/>
            </a:endParaRPr>
          </a:p>
          <a:p>
            <a:pPr marL="0" indent="0">
              <a:lnSpc>
                <a:spcPct val="100000"/>
              </a:lnSpc>
              <a:buFont typeface="Wingdings" panose="05000000000000000000" charset="0"/>
              <a:buNone/>
            </a:pPr>
            <a:r>
              <a:rPr lang="en-US" altLang="zh-CN" sz="2400" dirty="0">
                <a:latin typeface="黑体" panose="02010609060101010101" charset="-122"/>
                <a:ea typeface="黑体" panose="02010609060101010101" charset="-122"/>
                <a:cs typeface="黑体" panose="02010609060101010101" charset="-122"/>
              </a:rPr>
              <a:t>        </a:t>
            </a:r>
            <a:r>
              <a:rPr lang="zh-CN" altLang="en-US" sz="2400" dirty="0">
                <a:solidFill>
                  <a:srgbClr val="0000FF"/>
                </a:solidFill>
                <a:latin typeface="黑体" panose="02010609060101010101" charset="-122"/>
                <a:ea typeface="黑体" panose="02010609060101010101" charset="-122"/>
                <a:cs typeface="黑体" panose="02010609060101010101" charset="-122"/>
              </a:rPr>
              <a:t>（普通硬盘要求超净环境，只能用于大型计算机中）</a:t>
            </a:r>
            <a:endParaRPr lang="zh-CN" altLang="en-US" sz="2400" dirty="0">
              <a:solidFill>
                <a:srgbClr val="0000FF"/>
              </a:solidFill>
              <a:latin typeface="黑体" panose="02010609060101010101" charset="-122"/>
              <a:ea typeface="黑体" panose="02010609060101010101" charset="-122"/>
              <a:cs typeface="黑体" panose="02010609060101010101" charset="-122"/>
            </a:endParaRPr>
          </a:p>
        </p:txBody>
      </p:sp>
      <p:graphicFrame>
        <p:nvGraphicFramePr>
          <p:cNvPr id="4" name="对象 3"/>
          <p:cNvGraphicFramePr/>
          <p:nvPr/>
        </p:nvGraphicFramePr>
        <p:xfrm>
          <a:off x="6444615" y="2090420"/>
          <a:ext cx="2585720" cy="2141855"/>
        </p:xfrm>
        <a:graphic>
          <a:graphicData uri="http://schemas.openxmlformats.org/presentationml/2006/ole">
            <mc:AlternateContent xmlns:mc="http://schemas.openxmlformats.org/markup-compatibility/2006">
              <mc:Choice xmlns:v="urn:schemas-microsoft-com:vml" Requires="v">
                <p:oleObj spid="_x0000_s5" name="" r:id="rId2" imgW="3924300" imgH="2889250" progId="Paint.Picture">
                  <p:embed/>
                </p:oleObj>
              </mc:Choice>
              <mc:Fallback>
                <p:oleObj name="" r:id="rId2" imgW="3924300" imgH="2889250" progId="Paint.Picture">
                  <p:embed/>
                  <p:pic>
                    <p:nvPicPr>
                      <p:cNvPr id="0" name="图片 4"/>
                      <p:cNvPicPr/>
                      <p:nvPr/>
                    </p:nvPicPr>
                    <p:blipFill>
                      <a:blip r:embed="rId3"/>
                      <a:stretch>
                        <a:fillRect/>
                      </a:stretch>
                    </p:blipFill>
                    <p:spPr>
                      <a:xfrm>
                        <a:off x="6444615" y="2090420"/>
                        <a:ext cx="2585720" cy="2141855"/>
                      </a:xfrm>
                      <a:prstGeom prst="rect">
                        <a:avLst/>
                      </a:prstGeom>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对象 3"/>
          <p:cNvGraphicFramePr/>
          <p:nvPr/>
        </p:nvGraphicFramePr>
        <p:xfrm>
          <a:off x="238760" y="2420620"/>
          <a:ext cx="8667115" cy="4356100"/>
        </p:xfrm>
        <a:graphic>
          <a:graphicData uri="http://schemas.openxmlformats.org/presentationml/2006/ole">
            <mc:AlternateContent xmlns:mc="http://schemas.openxmlformats.org/markup-compatibility/2006">
              <mc:Choice xmlns:v="urn:schemas-microsoft-com:vml" Requires="v">
                <p:oleObj spid="_x0000_s5" name="" r:id="rId1" imgW="5575300" imgH="3009900" progId="Paint.Picture">
                  <p:embed/>
                </p:oleObj>
              </mc:Choice>
              <mc:Fallback>
                <p:oleObj name="" r:id="rId1" imgW="5575300" imgH="3009900" progId="Paint.Picture">
                  <p:embed/>
                  <p:pic>
                    <p:nvPicPr>
                      <p:cNvPr id="0" name="图片 4"/>
                      <p:cNvPicPr/>
                      <p:nvPr/>
                    </p:nvPicPr>
                    <p:blipFill>
                      <a:blip r:embed="rId2"/>
                      <a:stretch>
                        <a:fillRect/>
                      </a:stretch>
                    </p:blipFill>
                    <p:spPr>
                      <a:xfrm>
                        <a:off x="238760" y="2420620"/>
                        <a:ext cx="8667115" cy="4356100"/>
                      </a:xfrm>
                      <a:prstGeom prst="rect">
                        <a:avLst/>
                      </a:prstGeom>
                    </p:spPr>
                  </p:pic>
                </p:oleObj>
              </mc:Fallback>
            </mc:AlternateContent>
          </a:graphicData>
        </a:graphic>
      </p:graphicFrame>
      <p:sp>
        <p:nvSpPr>
          <p:cNvPr id="11267" name="Rectangle 2"/>
          <p:cNvSpPr>
            <a:spLocks noGrp="1"/>
          </p:cNvSpPr>
          <p:nvPr/>
        </p:nvSpPr>
        <p:spPr>
          <a:xfrm>
            <a:off x="0" y="188595"/>
            <a:ext cx="7543800" cy="561975"/>
          </a:xfrm>
          <a:prstGeom prst="rect">
            <a:avLst/>
          </a:prstGeom>
          <a:noFill/>
          <a:ln w="9525">
            <a:noFill/>
          </a:ln>
        </p:spPr>
        <p:txBody>
          <a:bodyPr vert="horz" wrap="square" lIns="91440" tIns="45720" rIns="91440" bIns="45720" anchor="b"/>
          <a:lstStyle>
            <a:lvl1pPr algn="l" rtl="0" eaLnBrk="0" fontAlgn="base" hangingPunct="0">
              <a:spcBef>
                <a:spcPct val="0"/>
              </a:spcBef>
              <a:spcAft>
                <a:spcPct val="0"/>
              </a:spcAft>
              <a:defRPr sz="4400" b="1">
                <a:solidFill>
                  <a:srgbClr val="FF0000"/>
                </a:solidFill>
                <a:latin typeface="黑体" panose="02010609060101010101" charset="-122"/>
                <a:ea typeface="黑体" panose="02010609060101010101" charset="-122"/>
                <a:cs typeface="+mj-cs"/>
              </a:defRPr>
            </a:lvl1pPr>
            <a:lvl2pPr algn="l" rtl="0" eaLnBrk="0" fontAlgn="base" hangingPunct="0">
              <a:spcBef>
                <a:spcPct val="0"/>
              </a:spcBef>
              <a:spcAft>
                <a:spcPct val="0"/>
              </a:spcAft>
              <a:defRPr sz="3900" b="1">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3900" b="1">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3900" b="1">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3900" b="1">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9pPr>
          </a:lstStyle>
          <a:p>
            <a:pPr eaLnBrk="1" hangingPunct="1"/>
            <a:r>
              <a:rPr lang="zh-CN" altLang="en-US" dirty="0">
                <a:sym typeface="+mn-ea"/>
              </a:rPr>
              <a:t>磁盘驱动器</a:t>
            </a:r>
            <a:endParaRPr lang="zh-CN" altLang="en-US" dirty="0"/>
          </a:p>
        </p:txBody>
      </p:sp>
      <p:sp>
        <p:nvSpPr>
          <p:cNvPr id="7" name="Rectangle 3"/>
          <p:cNvSpPr>
            <a:spLocks noGrp="1"/>
          </p:cNvSpPr>
          <p:nvPr>
            <p:ph idx="1"/>
          </p:nvPr>
        </p:nvSpPr>
        <p:spPr>
          <a:xfrm>
            <a:off x="124460" y="750570"/>
            <a:ext cx="8895080" cy="1200150"/>
          </a:xfrm>
        </p:spPr>
        <p:txBody>
          <a:bodyPr vert="horz" wrap="square" lIns="91440" tIns="45720" rIns="91440" bIns="45720" anchor="t"/>
          <a:p>
            <a:pPr marL="0" indent="0" eaLnBrk="1" hangingPunct="1">
              <a:lnSpc>
                <a:spcPct val="80000"/>
              </a:lnSpc>
              <a:buNone/>
            </a:pPr>
            <a:r>
              <a:rPr lang="zh-CN" altLang="en-US" sz="2400" dirty="0">
                <a:solidFill>
                  <a:schemeClr val="tx1"/>
                </a:solidFill>
                <a:latin typeface="黑体" panose="02010609060101010101" charset="-122"/>
                <a:ea typeface="黑体" panose="02010609060101010101" charset="-122"/>
                <a:cs typeface="黑体" panose="02010609060101010101" charset="-122"/>
                <a:sym typeface="+mn-ea"/>
              </a:rPr>
              <a:t>磁盘驱动器由</a:t>
            </a:r>
            <a:r>
              <a:rPr lang="en-US" altLang="zh-CN" sz="2400" dirty="0">
                <a:latin typeface="黑体" panose="02010609060101010101" charset="-122"/>
                <a:ea typeface="黑体" panose="02010609060101010101" charset="-122"/>
                <a:cs typeface="黑体" panose="02010609060101010101" charset="-122"/>
                <a:sym typeface="+mn-ea"/>
              </a:rPr>
              <a:t>3</a:t>
            </a:r>
            <a:r>
              <a:rPr lang="zh-CN" altLang="en-US" sz="2400" dirty="0">
                <a:latin typeface="黑体" panose="02010609060101010101" charset="-122"/>
                <a:ea typeface="黑体" panose="02010609060101010101" charset="-122"/>
                <a:cs typeface="黑体" panose="02010609060101010101" charset="-122"/>
                <a:sym typeface="+mn-ea"/>
              </a:rPr>
              <a:t>部分构成：</a:t>
            </a:r>
            <a:endParaRPr lang="zh-CN" altLang="en-US" sz="2400" dirty="0">
              <a:latin typeface="黑体" panose="02010609060101010101" charset="-122"/>
              <a:ea typeface="黑体" panose="02010609060101010101" charset="-122"/>
              <a:cs typeface="黑体" panose="02010609060101010101" charset="-122"/>
              <a:sym typeface="+mn-ea"/>
            </a:endParaRPr>
          </a:p>
          <a:p>
            <a:pPr marL="0" indent="0" eaLnBrk="1" hangingPunct="1">
              <a:lnSpc>
                <a:spcPct val="80000"/>
              </a:lnSpc>
              <a:buNone/>
            </a:pPr>
            <a:r>
              <a:rPr lang="zh-CN" altLang="en-US" sz="2400" dirty="0">
                <a:solidFill>
                  <a:srgbClr val="FF0000"/>
                </a:solidFill>
                <a:latin typeface="黑体" panose="02010609060101010101" charset="-122"/>
                <a:ea typeface="黑体" panose="02010609060101010101" charset="-122"/>
                <a:cs typeface="黑体" panose="02010609060101010101" charset="-122"/>
                <a:sym typeface="+mn-ea"/>
              </a:rPr>
              <a:t>①</a:t>
            </a:r>
            <a:r>
              <a:rPr lang="en-US" altLang="zh-CN" sz="2400" dirty="0">
                <a:solidFill>
                  <a:srgbClr val="FF0000"/>
                </a:solidFill>
                <a:latin typeface="黑体" panose="02010609060101010101" charset="-122"/>
                <a:ea typeface="黑体" panose="02010609060101010101" charset="-122"/>
                <a:cs typeface="黑体" panose="02010609060101010101" charset="-122"/>
                <a:sym typeface="+mn-ea"/>
              </a:rPr>
              <a:t> </a:t>
            </a:r>
            <a:r>
              <a:rPr lang="zh-CN" altLang="en-US" sz="2400" dirty="0">
                <a:solidFill>
                  <a:srgbClr val="0000FF"/>
                </a:solidFill>
                <a:latin typeface="黑体" panose="02010609060101010101" charset="-122"/>
                <a:ea typeface="黑体" panose="02010609060101010101" charset="-122"/>
                <a:cs typeface="黑体" panose="02010609060101010101" charset="-122"/>
                <a:sym typeface="+mn-ea"/>
              </a:rPr>
              <a:t>定位驱动系统</a:t>
            </a:r>
            <a:r>
              <a:rPr lang="zh-CN" altLang="en-US" sz="2400" dirty="0">
                <a:solidFill>
                  <a:schemeClr val="tx1"/>
                </a:solidFill>
                <a:latin typeface="黑体" panose="02010609060101010101" charset="-122"/>
                <a:ea typeface="黑体" panose="02010609060101010101" charset="-122"/>
                <a:cs typeface="黑体" panose="02010609060101010101" charset="-122"/>
                <a:sym typeface="+mn-ea"/>
              </a:rPr>
              <a:t>：驱动磁头到达目标磁道位置</a:t>
            </a:r>
            <a:endParaRPr lang="zh-CN" altLang="en-US" sz="2400" dirty="0">
              <a:solidFill>
                <a:schemeClr val="tx1"/>
              </a:solidFill>
              <a:latin typeface="黑体" panose="02010609060101010101" charset="-122"/>
              <a:ea typeface="黑体" panose="02010609060101010101" charset="-122"/>
              <a:cs typeface="黑体" panose="02010609060101010101" charset="-122"/>
              <a:sym typeface="+mn-ea"/>
            </a:endParaRPr>
          </a:p>
          <a:p>
            <a:pPr marL="0" indent="0" eaLnBrk="1" hangingPunct="1">
              <a:lnSpc>
                <a:spcPct val="80000"/>
              </a:lnSpc>
              <a:buNone/>
            </a:pPr>
            <a:r>
              <a:rPr lang="zh-CN" altLang="en-US" sz="2400" dirty="0">
                <a:solidFill>
                  <a:srgbClr val="FF0000"/>
                </a:solidFill>
                <a:latin typeface="方正粗黑宋简体" panose="02000000000000000000" charset="-122"/>
                <a:ea typeface="方正粗黑宋简体" panose="02000000000000000000" charset="-122"/>
                <a:cs typeface="黑体" panose="02010609060101010101" charset="-122"/>
                <a:sym typeface="+mn-ea"/>
              </a:rPr>
              <a:t>②</a:t>
            </a:r>
            <a:r>
              <a:rPr lang="en-US" altLang="zh-CN" sz="2400" dirty="0">
                <a:solidFill>
                  <a:srgbClr val="FF0000"/>
                </a:solidFill>
                <a:latin typeface="方正粗黑宋简体" panose="02000000000000000000" charset="-122"/>
                <a:ea typeface="方正粗黑宋简体" panose="02000000000000000000" charset="-122"/>
                <a:cs typeface="黑体" panose="02010609060101010101" charset="-122"/>
                <a:sym typeface="+mn-ea"/>
              </a:rPr>
              <a:t> </a:t>
            </a:r>
            <a:r>
              <a:rPr lang="zh-CN" altLang="en-US" sz="2400" dirty="0">
                <a:solidFill>
                  <a:srgbClr val="FF00FF"/>
                </a:solidFill>
                <a:latin typeface="黑体" panose="02010609060101010101" charset="-122"/>
                <a:ea typeface="黑体" panose="02010609060101010101" charset="-122"/>
                <a:cs typeface="黑体" panose="02010609060101010101" charset="-122"/>
                <a:sym typeface="+mn-ea"/>
              </a:rPr>
              <a:t>主轴系统：</a:t>
            </a:r>
            <a:r>
              <a:rPr lang="zh-CN" altLang="en-US" sz="2400" dirty="0">
                <a:solidFill>
                  <a:schemeClr val="tx1"/>
                </a:solidFill>
                <a:latin typeface="黑体" panose="02010609060101010101" charset="-122"/>
                <a:ea typeface="黑体" panose="02010609060101010101" charset="-122"/>
                <a:cs typeface="黑体" panose="02010609060101010101" charset="-122"/>
                <a:sym typeface="+mn-ea"/>
              </a:rPr>
              <a:t>安装盘片，并使主轴带动盘片旋转</a:t>
            </a:r>
            <a:r>
              <a:rPr lang="en-US" altLang="zh-CN" sz="2400" dirty="0">
                <a:solidFill>
                  <a:schemeClr val="tx1"/>
                </a:solidFill>
                <a:latin typeface="黑体" panose="02010609060101010101" charset="-122"/>
                <a:ea typeface="黑体" panose="02010609060101010101" charset="-122"/>
                <a:cs typeface="黑体" panose="02010609060101010101" charset="-122"/>
                <a:sym typeface="+mn-ea"/>
              </a:rPr>
              <a:t> </a:t>
            </a:r>
            <a:endParaRPr lang="en-US" altLang="zh-CN" sz="2400" dirty="0">
              <a:solidFill>
                <a:srgbClr val="FF00FF"/>
              </a:solidFill>
              <a:latin typeface="黑体" panose="02010609060101010101" charset="-122"/>
              <a:ea typeface="黑体" panose="02010609060101010101" charset="-122"/>
              <a:cs typeface="黑体" panose="02010609060101010101" charset="-122"/>
              <a:sym typeface="+mn-ea"/>
            </a:endParaRPr>
          </a:p>
          <a:p>
            <a:pPr marL="0" indent="0" eaLnBrk="1" hangingPunct="1">
              <a:lnSpc>
                <a:spcPct val="80000"/>
              </a:lnSpc>
              <a:buNone/>
            </a:pPr>
            <a:r>
              <a:rPr lang="zh-CN" altLang="en-US" sz="2400" dirty="0">
                <a:solidFill>
                  <a:srgbClr val="FF0000"/>
                </a:solidFill>
                <a:latin typeface="方正粗黑宋简体" panose="02000000000000000000" charset="-122"/>
                <a:ea typeface="方正粗黑宋简体" panose="02000000000000000000" charset="-122"/>
                <a:cs typeface="黑体" panose="02010609060101010101" charset="-122"/>
                <a:sym typeface="+mn-ea"/>
              </a:rPr>
              <a:t>③</a:t>
            </a:r>
            <a:r>
              <a:rPr lang="en-US" altLang="zh-CN" sz="2400" dirty="0">
                <a:solidFill>
                  <a:srgbClr val="FF0000"/>
                </a:solidFill>
                <a:latin typeface="方正粗黑宋简体" panose="02000000000000000000" charset="-122"/>
                <a:ea typeface="方正粗黑宋简体" panose="02000000000000000000" charset="-122"/>
                <a:cs typeface="黑体" panose="02010609060101010101" charset="-122"/>
                <a:sym typeface="+mn-ea"/>
              </a:rPr>
              <a:t> </a:t>
            </a:r>
            <a:r>
              <a:rPr lang="zh-CN" altLang="en-US" sz="2400" dirty="0">
                <a:solidFill>
                  <a:srgbClr val="FFC000"/>
                </a:solidFill>
                <a:latin typeface="黑体" panose="02010609060101010101" charset="-122"/>
                <a:ea typeface="黑体" panose="02010609060101010101" charset="-122"/>
                <a:cs typeface="黑体" panose="02010609060101010101" charset="-122"/>
                <a:sym typeface="+mn-ea"/>
              </a:rPr>
              <a:t>数据转换系统</a:t>
            </a:r>
            <a:r>
              <a:rPr lang="zh-CN" altLang="en-US" sz="2400" dirty="0">
                <a:solidFill>
                  <a:schemeClr val="tx1"/>
                </a:solidFill>
                <a:latin typeface="黑体" panose="02010609060101010101" charset="-122"/>
                <a:ea typeface="黑体" panose="02010609060101010101" charset="-122"/>
                <a:cs typeface="黑体" panose="02010609060101010101" charset="-122"/>
                <a:sym typeface="+mn-ea"/>
              </a:rPr>
              <a:t>：控制数据的写入读出（磁头、读写电路等）</a:t>
            </a:r>
            <a:endParaRPr lang="zh-CN" altLang="en-US" sz="2400" dirty="0">
              <a:solidFill>
                <a:schemeClr val="tx1"/>
              </a:solidFill>
              <a:latin typeface="黑体" panose="02010609060101010101" charset="-122"/>
              <a:ea typeface="黑体" panose="02010609060101010101" charset="-122"/>
              <a:cs typeface="黑体" panose="02010609060101010101" charset="-122"/>
              <a:sym typeface="+mn-ea"/>
            </a:endParaRPr>
          </a:p>
        </p:txBody>
      </p:sp>
      <p:sp>
        <p:nvSpPr>
          <p:cNvPr id="8" name="矩形 7"/>
          <p:cNvSpPr/>
          <p:nvPr/>
        </p:nvSpPr>
        <p:spPr>
          <a:xfrm>
            <a:off x="4347845" y="2708910"/>
            <a:ext cx="3195955" cy="3566160"/>
          </a:xfrm>
          <a:prstGeom prst="rect">
            <a:avLst/>
          </a:prstGeom>
          <a:solidFill>
            <a:srgbClr val="0000FF">
              <a:alpha val="19000"/>
            </a:srgbClr>
          </a:solidFill>
          <a:ln w="12700" cap="sq" cmpd="sng" algn="ctr">
            <a:solidFill>
              <a:schemeClr val="tx1"/>
            </a:solidFill>
            <a:prstDash val="solid"/>
            <a:round/>
            <a:headEnd type="none" w="sm" len="sm"/>
            <a:tailEnd type="none" w="sm" len="sm"/>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9" name="矩形 8"/>
          <p:cNvSpPr/>
          <p:nvPr/>
        </p:nvSpPr>
        <p:spPr>
          <a:xfrm>
            <a:off x="1548130" y="2911475"/>
            <a:ext cx="1739265" cy="3020060"/>
          </a:xfrm>
          <a:prstGeom prst="rect">
            <a:avLst/>
          </a:prstGeom>
          <a:solidFill>
            <a:srgbClr val="FF00FF">
              <a:alpha val="31000"/>
            </a:srgbClr>
          </a:solidFill>
          <a:ln w="12700" cap="sq" cmpd="sng" algn="ctr">
            <a:solidFill>
              <a:schemeClr val="tx1"/>
            </a:solidFill>
            <a:prstDash val="solid"/>
            <a:round/>
            <a:headEnd type="none" w="sm" len="sm"/>
            <a:tailEnd type="none" w="sm" len="sm"/>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0" name="矩形 9"/>
          <p:cNvSpPr/>
          <p:nvPr/>
        </p:nvSpPr>
        <p:spPr>
          <a:xfrm>
            <a:off x="3563620" y="2911475"/>
            <a:ext cx="394335" cy="1738630"/>
          </a:xfrm>
          <a:prstGeom prst="rect">
            <a:avLst/>
          </a:prstGeom>
          <a:solidFill>
            <a:srgbClr val="FFFF00">
              <a:alpha val="37000"/>
            </a:srgbClr>
          </a:solidFill>
          <a:ln w="12700" cap="sq" cmpd="sng" algn="ctr">
            <a:noFill/>
            <a:prstDash val="solid"/>
            <a:round/>
            <a:headEnd type="none" w="sm" len="sm"/>
            <a:tailEnd type="none" w="sm" len="sm"/>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对象 4"/>
          <p:cNvGraphicFramePr/>
          <p:nvPr/>
        </p:nvGraphicFramePr>
        <p:xfrm>
          <a:off x="251460" y="3213100"/>
          <a:ext cx="8580120" cy="3427730"/>
        </p:xfrm>
        <a:graphic>
          <a:graphicData uri="http://schemas.openxmlformats.org/presentationml/2006/ole">
            <mc:AlternateContent xmlns:mc="http://schemas.openxmlformats.org/markup-compatibility/2006">
              <mc:Choice xmlns:v="urn:schemas-microsoft-com:vml" Requires="v">
                <p:oleObj spid="_x0000_s6" name="" r:id="rId1" imgW="8178800" imgH="2933700" progId="Paint.Picture">
                  <p:embed/>
                </p:oleObj>
              </mc:Choice>
              <mc:Fallback>
                <p:oleObj name="" r:id="rId1" imgW="8178800" imgH="2933700" progId="Paint.Picture">
                  <p:embed/>
                  <p:pic>
                    <p:nvPicPr>
                      <p:cNvPr id="0" name="图片 5"/>
                      <p:cNvPicPr/>
                      <p:nvPr/>
                    </p:nvPicPr>
                    <p:blipFill>
                      <a:blip r:embed="rId2"/>
                      <a:stretch>
                        <a:fillRect/>
                      </a:stretch>
                    </p:blipFill>
                    <p:spPr>
                      <a:xfrm>
                        <a:off x="251460" y="3213100"/>
                        <a:ext cx="8580120" cy="3427730"/>
                      </a:xfrm>
                      <a:prstGeom prst="rect">
                        <a:avLst/>
                      </a:prstGeom>
                    </p:spPr>
                  </p:pic>
                </p:oleObj>
              </mc:Fallback>
            </mc:AlternateContent>
          </a:graphicData>
        </a:graphic>
      </p:graphicFrame>
      <p:sp>
        <p:nvSpPr>
          <p:cNvPr id="11266"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
        <p:nvSpPr>
          <p:cNvPr id="11267" name="Rectangle 2"/>
          <p:cNvSpPr>
            <a:spLocks noGrp="1"/>
          </p:cNvSpPr>
          <p:nvPr>
            <p:ph type="title"/>
          </p:nvPr>
        </p:nvSpPr>
        <p:spPr>
          <a:xfrm>
            <a:off x="0" y="116205"/>
            <a:ext cx="7543800" cy="561975"/>
          </a:xfrm>
        </p:spPr>
        <p:txBody>
          <a:bodyPr vert="horz" wrap="square" lIns="91440" tIns="45720" rIns="91440" bIns="45720" anchor="b"/>
          <a:lstStyle/>
          <a:p>
            <a:pPr eaLnBrk="1" hangingPunct="1"/>
            <a:r>
              <a:rPr lang="zh-CN" altLang="en-US" dirty="0">
                <a:sym typeface="+mn-ea"/>
              </a:rPr>
              <a:t>磁盘控制器</a:t>
            </a:r>
            <a:endParaRPr lang="zh-CN" altLang="en-US" dirty="0"/>
          </a:p>
        </p:txBody>
      </p:sp>
      <p:sp>
        <p:nvSpPr>
          <p:cNvPr id="11268" name="Rectangle 3"/>
          <p:cNvSpPr>
            <a:spLocks noGrp="1"/>
          </p:cNvSpPr>
          <p:nvPr>
            <p:ph idx="1"/>
          </p:nvPr>
        </p:nvSpPr>
        <p:spPr>
          <a:xfrm>
            <a:off x="0" y="620395"/>
            <a:ext cx="8956675" cy="2409190"/>
          </a:xfrm>
          <a:solidFill>
            <a:schemeClr val="bg1"/>
          </a:solidFill>
        </p:spPr>
        <p:txBody>
          <a:bodyPr vert="horz" wrap="square" lIns="91440" tIns="45720" rIns="91440" bIns="45720" anchor="t"/>
          <a:lstStyle/>
          <a:p>
            <a:pPr eaLnBrk="1" hangingPunct="1">
              <a:lnSpc>
                <a:spcPct val="90000"/>
              </a:lnSpc>
              <a:buFont typeface="Wingdings" panose="05000000000000000000" charset="0"/>
              <a:buChar char="l"/>
            </a:pPr>
            <a:r>
              <a:rPr lang="zh-CN" altLang="en-US" sz="2400" dirty="0">
                <a:solidFill>
                  <a:schemeClr val="tx1"/>
                </a:solidFill>
                <a:sym typeface="+mn-ea"/>
              </a:rPr>
              <a:t>是</a:t>
            </a:r>
            <a:r>
              <a:rPr lang="zh-CN" altLang="en-US" sz="2400" dirty="0">
                <a:solidFill>
                  <a:srgbClr val="FF00FF"/>
                </a:solidFill>
                <a:sym typeface="+mn-ea"/>
              </a:rPr>
              <a:t>主机与磁盘驱动器之间的接口</a:t>
            </a:r>
            <a:r>
              <a:rPr lang="en-US" altLang="zh-CN" sz="2400" dirty="0">
                <a:solidFill>
                  <a:schemeClr val="tx1"/>
                </a:solidFill>
                <a:sym typeface="+mn-ea"/>
              </a:rPr>
              <a:t>(</a:t>
            </a:r>
            <a:r>
              <a:rPr lang="zh-CN" altLang="en-US" sz="2400" dirty="0">
                <a:solidFill>
                  <a:schemeClr val="tx1"/>
                </a:solidFill>
                <a:sym typeface="+mn-ea"/>
              </a:rPr>
              <a:t>电路板图</a:t>
            </a:r>
            <a:r>
              <a:rPr lang="en-US" altLang="zh-CN" sz="2400" dirty="0">
                <a:solidFill>
                  <a:schemeClr val="tx1"/>
                </a:solidFill>
                <a:sym typeface="+mn-ea"/>
              </a:rPr>
              <a:t>)</a:t>
            </a:r>
            <a:r>
              <a:rPr lang="en-US" altLang="zh-CN" sz="2400" dirty="0">
                <a:solidFill>
                  <a:schemeClr val="tx1"/>
                </a:solidFill>
                <a:sym typeface="+mn-ea"/>
              </a:rPr>
              <a:t> </a:t>
            </a:r>
            <a:endParaRPr lang="en-US" altLang="zh-CN" sz="2400" dirty="0">
              <a:solidFill>
                <a:schemeClr val="tx1"/>
              </a:solidFill>
              <a:sym typeface="+mn-ea"/>
            </a:endParaRPr>
          </a:p>
          <a:p>
            <a:pPr marL="0" indent="0" eaLnBrk="1" hangingPunct="1">
              <a:lnSpc>
                <a:spcPct val="90000"/>
              </a:lnSpc>
              <a:buFont typeface="Wingdings" panose="05000000000000000000" charset="0"/>
              <a:buNone/>
            </a:pPr>
            <a:r>
              <a:rPr lang="en-US" altLang="zh-CN" sz="2400" dirty="0">
                <a:solidFill>
                  <a:srgbClr val="FF0000"/>
                </a:solidFill>
                <a:sym typeface="+mn-ea"/>
              </a:rPr>
              <a:t>(1)</a:t>
            </a:r>
            <a:r>
              <a:rPr lang="zh-CN" altLang="en-US" sz="2400" dirty="0">
                <a:solidFill>
                  <a:srgbClr val="0000FF"/>
                </a:solidFill>
                <a:sym typeface="+mn-ea"/>
              </a:rPr>
              <a:t>与主机的接口</a:t>
            </a:r>
            <a:r>
              <a:rPr lang="en-US" altLang="zh-CN" sz="2400" dirty="0">
                <a:solidFill>
                  <a:srgbClr val="0000FF"/>
                </a:solidFill>
                <a:sym typeface="+mn-ea"/>
              </a:rPr>
              <a:t>(</a:t>
            </a:r>
            <a:r>
              <a:rPr lang="zh-CN" altLang="en-US" sz="2400" dirty="0">
                <a:solidFill>
                  <a:srgbClr val="0000FF"/>
                </a:solidFill>
                <a:sym typeface="+mn-ea"/>
              </a:rPr>
              <a:t>系统级接口</a:t>
            </a:r>
            <a:r>
              <a:rPr lang="en-US" altLang="zh-CN" sz="2400" dirty="0">
                <a:solidFill>
                  <a:srgbClr val="0000FF"/>
                </a:solidFill>
                <a:sym typeface="+mn-ea"/>
              </a:rPr>
              <a:t>)</a:t>
            </a:r>
            <a:r>
              <a:rPr lang="zh-CN" altLang="en-US" sz="2400" dirty="0">
                <a:solidFill>
                  <a:schemeClr val="tx1"/>
                </a:solidFill>
                <a:sym typeface="+mn-ea"/>
              </a:rPr>
              <a:t>控制外存与主机总线之间交换数据</a:t>
            </a:r>
            <a:endParaRPr lang="zh-CN" altLang="en-US" sz="2400" dirty="0">
              <a:solidFill>
                <a:schemeClr val="tx1"/>
              </a:solidFill>
              <a:sym typeface="+mn-ea"/>
            </a:endParaRPr>
          </a:p>
          <a:p>
            <a:pPr marL="0" indent="0" eaLnBrk="1" hangingPunct="1">
              <a:lnSpc>
                <a:spcPct val="90000"/>
              </a:lnSpc>
              <a:buNone/>
            </a:pPr>
            <a:r>
              <a:rPr lang="en-US" altLang="zh-CN" sz="2400" dirty="0">
                <a:solidFill>
                  <a:schemeClr val="tx1"/>
                </a:solidFill>
                <a:sym typeface="+mn-ea"/>
              </a:rPr>
              <a:t>(</a:t>
            </a:r>
            <a:r>
              <a:rPr lang="en-US" altLang="zh-CN" sz="2400" dirty="0">
                <a:solidFill>
                  <a:srgbClr val="FF0000"/>
                </a:solidFill>
                <a:sym typeface="+mn-ea"/>
              </a:rPr>
              <a:t>2)</a:t>
            </a:r>
            <a:r>
              <a:rPr lang="zh-CN" altLang="en-US" sz="2400" dirty="0">
                <a:solidFill>
                  <a:srgbClr val="0000FF"/>
                </a:solidFill>
                <a:sym typeface="+mn-ea"/>
              </a:rPr>
              <a:t>与设备的接口</a:t>
            </a:r>
            <a:r>
              <a:rPr lang="en-US" altLang="zh-CN" sz="2400" dirty="0">
                <a:solidFill>
                  <a:srgbClr val="0000FF"/>
                </a:solidFill>
                <a:sym typeface="+mn-ea"/>
              </a:rPr>
              <a:t>(</a:t>
            </a:r>
            <a:r>
              <a:rPr lang="zh-CN" altLang="en-US" sz="2400" dirty="0">
                <a:solidFill>
                  <a:srgbClr val="0000FF"/>
                </a:solidFill>
                <a:sym typeface="+mn-ea"/>
              </a:rPr>
              <a:t>设备级接口</a:t>
            </a:r>
            <a:r>
              <a:rPr lang="en-US" altLang="zh-CN" sz="2400" dirty="0">
                <a:solidFill>
                  <a:srgbClr val="0000FF"/>
                </a:solidFill>
                <a:sym typeface="+mn-ea"/>
              </a:rPr>
              <a:t>)</a:t>
            </a:r>
            <a:r>
              <a:rPr lang="zh-CN" altLang="en-US" sz="2400" dirty="0">
                <a:solidFill>
                  <a:schemeClr val="tx1"/>
                </a:solidFill>
                <a:sym typeface="+mn-ea"/>
              </a:rPr>
              <a:t>根据主机的</a:t>
            </a:r>
            <a:r>
              <a:rPr lang="zh-CN" altLang="en-US" sz="2400" dirty="0">
                <a:solidFill>
                  <a:schemeClr val="tx1"/>
                </a:solidFill>
                <a:sym typeface="+mn-ea"/>
              </a:rPr>
              <a:t>命令控制设备的</a:t>
            </a:r>
            <a:r>
              <a:rPr lang="zh-CN" altLang="en-US" sz="2400" dirty="0">
                <a:solidFill>
                  <a:schemeClr val="tx1"/>
                </a:solidFill>
                <a:sym typeface="+mn-ea"/>
              </a:rPr>
              <a:t>操作</a:t>
            </a:r>
            <a:endParaRPr lang="zh-CN" altLang="en-US" sz="2400" dirty="0">
              <a:solidFill>
                <a:schemeClr val="tx1"/>
              </a:solidFill>
              <a:sym typeface="+mn-ea"/>
            </a:endParaRPr>
          </a:p>
          <a:p>
            <a:pPr marL="0" indent="0" eaLnBrk="1" hangingPunct="1">
              <a:lnSpc>
                <a:spcPct val="90000"/>
              </a:lnSpc>
              <a:buNone/>
            </a:pPr>
            <a:r>
              <a:rPr lang="zh-CN" altLang="en-US" sz="2400" dirty="0">
                <a:solidFill>
                  <a:srgbClr val="FF0000"/>
                </a:solidFill>
                <a:sym typeface="+mn-ea"/>
              </a:rPr>
              <a:t>说明：</a:t>
            </a:r>
            <a:r>
              <a:rPr lang="zh-CN" altLang="en-US" sz="2400" dirty="0">
                <a:solidFill>
                  <a:schemeClr val="tx1"/>
                </a:solidFill>
                <a:sym typeface="+mn-ea"/>
              </a:rPr>
              <a:t>磁盘控制器的功能全部转移到设备中，主机与设备之间采用标准的通用接口，例如</a:t>
            </a:r>
            <a:r>
              <a:rPr lang="en-US" altLang="zh-CN" sz="2400" dirty="0">
                <a:solidFill>
                  <a:schemeClr val="tx1"/>
                </a:solidFill>
                <a:sym typeface="+mn-ea"/>
              </a:rPr>
              <a:t>SCSI(</a:t>
            </a:r>
            <a:r>
              <a:rPr lang="zh-CN" altLang="en-US" sz="2400">
                <a:sym typeface="+mn-ea"/>
              </a:rPr>
              <a:t>小型计算机系统接口</a:t>
            </a:r>
            <a:r>
              <a:rPr lang="en-US" altLang="zh-CN" sz="2400" dirty="0">
                <a:solidFill>
                  <a:schemeClr val="tx1"/>
                </a:solidFill>
                <a:sym typeface="+mn-ea"/>
              </a:rPr>
              <a:t>)</a:t>
            </a:r>
            <a:r>
              <a:rPr lang="zh-CN" altLang="en-US" sz="2400" dirty="0">
                <a:solidFill>
                  <a:schemeClr val="tx1"/>
                </a:solidFill>
                <a:sym typeface="+mn-ea"/>
              </a:rPr>
              <a:t>，从而使</a:t>
            </a:r>
            <a:r>
              <a:rPr lang="zh-CN" altLang="en-US" sz="2400" dirty="0">
                <a:solidFill>
                  <a:srgbClr val="FF00FF"/>
                </a:solidFill>
                <a:sym typeface="+mn-ea"/>
              </a:rPr>
              <a:t>设备相对独立</a:t>
            </a:r>
            <a:r>
              <a:rPr lang="zh-CN" altLang="en-US" sz="2400" dirty="0">
                <a:solidFill>
                  <a:schemeClr val="tx1"/>
                </a:solidFill>
                <a:sym typeface="+mn-ea"/>
              </a:rPr>
              <a:t>。</a:t>
            </a:r>
            <a:endParaRPr lang="zh-CN" altLang="en-US" sz="2400" dirty="0">
              <a:solidFill>
                <a:schemeClr val="tx1"/>
              </a:solidFill>
              <a:sym typeface="+mn-ea"/>
            </a:endParaRPr>
          </a:p>
          <a:p>
            <a:pPr marL="0" indent="0" eaLnBrk="1" hangingPunct="1">
              <a:lnSpc>
                <a:spcPct val="80000"/>
              </a:lnSpc>
              <a:buNone/>
            </a:pPr>
            <a:endParaRPr lang="zh-CN" altLang="en-US" sz="2400" dirty="0">
              <a:solidFill>
                <a:schemeClr val="tx1"/>
              </a:solidFill>
              <a:sym typeface="+mn-ea"/>
            </a:endParaRPr>
          </a:p>
        </p:txBody>
      </p:sp>
      <p:sp>
        <p:nvSpPr>
          <p:cNvPr id="2" name="文本框 1"/>
          <p:cNvSpPr txBox="1"/>
          <p:nvPr/>
        </p:nvSpPr>
        <p:spPr>
          <a:xfrm>
            <a:off x="5292090" y="3284855"/>
            <a:ext cx="1204595" cy="645160"/>
          </a:xfrm>
          <a:prstGeom prst="rect">
            <a:avLst/>
          </a:prstGeom>
          <a:noFill/>
        </p:spPr>
        <p:txBody>
          <a:bodyPr wrap="square" rtlCol="0">
            <a:spAutoFit/>
          </a:bodyPr>
          <a:p>
            <a:r>
              <a:rPr lang="zh-CN" altLang="en-US" b="1">
                <a:solidFill>
                  <a:srgbClr val="FF0000"/>
                </a:solidFill>
              </a:rPr>
              <a:t>数据与时钟的分离</a:t>
            </a:r>
            <a:endParaRPr lang="zh-CN" altLang="en-US" b="1">
              <a:solidFill>
                <a:srgbClr val="FF0000"/>
              </a:solidFill>
            </a:endParaRPr>
          </a:p>
        </p:txBody>
      </p:sp>
      <p:sp>
        <p:nvSpPr>
          <p:cNvPr id="3" name="文本框 2"/>
          <p:cNvSpPr txBox="1"/>
          <p:nvPr/>
        </p:nvSpPr>
        <p:spPr>
          <a:xfrm>
            <a:off x="1331595" y="3140710"/>
            <a:ext cx="1951990" cy="645160"/>
          </a:xfrm>
          <a:prstGeom prst="rect">
            <a:avLst/>
          </a:prstGeom>
          <a:noFill/>
        </p:spPr>
        <p:txBody>
          <a:bodyPr wrap="square" rtlCol="0">
            <a:spAutoFit/>
          </a:bodyPr>
          <a:p>
            <a:r>
              <a:rPr lang="en-US" altLang="zh-CN" b="1">
                <a:solidFill>
                  <a:srgbClr val="FF0000"/>
                </a:solidFill>
              </a:rPr>
              <a:t>DMA</a:t>
            </a:r>
            <a:r>
              <a:rPr lang="zh-CN" altLang="en-US" b="1">
                <a:solidFill>
                  <a:srgbClr val="FF0000"/>
                </a:solidFill>
              </a:rPr>
              <a:t>直接存储器传送，成块传送</a:t>
            </a:r>
            <a:endParaRPr lang="zh-CN" altLang="en-US" b="1">
              <a:solidFill>
                <a:srgbClr val="FF0000"/>
              </a:solidFill>
            </a:endParaRPr>
          </a:p>
        </p:txBody>
      </p:sp>
      <p:sp>
        <p:nvSpPr>
          <p:cNvPr id="7" name="文本框 6"/>
          <p:cNvSpPr txBox="1"/>
          <p:nvPr/>
        </p:nvSpPr>
        <p:spPr>
          <a:xfrm>
            <a:off x="8100695" y="4578985"/>
            <a:ext cx="438150" cy="398780"/>
          </a:xfrm>
          <a:prstGeom prst="rect">
            <a:avLst/>
          </a:prstGeom>
          <a:noFill/>
        </p:spPr>
        <p:txBody>
          <a:bodyPr wrap="none" rtlCol="0" anchor="t">
            <a:spAutoFit/>
          </a:bodyPr>
          <a:p>
            <a:r>
              <a:rPr lang="zh-CN" altLang="en-US" sz="2000" b="1">
                <a:solidFill>
                  <a:srgbClr val="FF0000"/>
                </a:solidFill>
                <a:latin typeface="黑体" panose="02010609060101010101" charset="-122"/>
                <a:ea typeface="黑体" panose="02010609060101010101" charset="-122"/>
              </a:rPr>
              <a:t>①</a:t>
            </a:r>
            <a:endParaRPr lang="zh-CN" altLang="en-US" sz="2000" b="1">
              <a:solidFill>
                <a:srgbClr val="FF0000"/>
              </a:solidFill>
              <a:latin typeface="黑体" panose="02010609060101010101" charset="-122"/>
              <a:ea typeface="黑体" panose="02010609060101010101" charset="-122"/>
            </a:endParaRPr>
          </a:p>
        </p:txBody>
      </p:sp>
      <p:sp>
        <p:nvSpPr>
          <p:cNvPr id="18" name="文本框 17"/>
          <p:cNvSpPr txBox="1"/>
          <p:nvPr/>
        </p:nvSpPr>
        <p:spPr>
          <a:xfrm>
            <a:off x="6804660" y="4580890"/>
            <a:ext cx="537210" cy="398780"/>
          </a:xfrm>
          <a:prstGeom prst="rect">
            <a:avLst/>
          </a:prstGeom>
          <a:noFill/>
        </p:spPr>
        <p:txBody>
          <a:bodyPr wrap="square" rtlCol="0" anchor="t">
            <a:spAutoFit/>
          </a:bodyPr>
          <a:p>
            <a:r>
              <a:rPr lang="zh-CN" altLang="en-US" sz="2000" b="1">
                <a:solidFill>
                  <a:srgbClr val="FF0000"/>
                </a:solidFill>
                <a:latin typeface="黑体" panose="02010609060101010101" charset="-122"/>
                <a:ea typeface="黑体" panose="02010609060101010101" charset="-122"/>
              </a:rPr>
              <a:t>②</a:t>
            </a:r>
            <a:endParaRPr lang="zh-CN" altLang="en-US" sz="2000" b="1">
              <a:solidFill>
                <a:srgbClr val="FF0000"/>
              </a:solidFill>
              <a:latin typeface="黑体" panose="02010609060101010101" charset="-122"/>
              <a:ea typeface="黑体" panose="02010609060101010101" charset="-122"/>
            </a:endParaRPr>
          </a:p>
        </p:txBody>
      </p:sp>
      <p:sp>
        <p:nvSpPr>
          <p:cNvPr id="8" name="文本框 7"/>
          <p:cNvSpPr txBox="1"/>
          <p:nvPr/>
        </p:nvSpPr>
        <p:spPr>
          <a:xfrm>
            <a:off x="5607685" y="4578985"/>
            <a:ext cx="438150" cy="398780"/>
          </a:xfrm>
          <a:prstGeom prst="rect">
            <a:avLst/>
          </a:prstGeom>
          <a:noFill/>
        </p:spPr>
        <p:txBody>
          <a:bodyPr wrap="none" rtlCol="0" anchor="t">
            <a:spAutoFit/>
          </a:bodyPr>
          <a:p>
            <a:r>
              <a:rPr lang="zh-CN" altLang="en-US" sz="2000" b="1">
                <a:solidFill>
                  <a:srgbClr val="FF0000"/>
                </a:solidFill>
                <a:latin typeface="黑体" panose="02010609060101010101" charset="-122"/>
                <a:ea typeface="黑体" panose="02010609060101010101" charset="-122"/>
              </a:rPr>
              <a:t>③</a:t>
            </a:r>
            <a:endParaRPr lang="zh-CN" altLang="en-US" sz="2000" b="1">
              <a:solidFill>
                <a:srgbClr val="FF0000"/>
              </a:solidFill>
              <a:latin typeface="黑体" panose="02010609060101010101" charset="-122"/>
              <a:ea typeface="黑体" panose="02010609060101010101" charset="-122"/>
            </a:endParaRPr>
          </a:p>
        </p:txBody>
      </p:sp>
      <p:sp>
        <p:nvSpPr>
          <p:cNvPr id="10" name="文本框 9"/>
          <p:cNvSpPr txBox="1"/>
          <p:nvPr/>
        </p:nvSpPr>
        <p:spPr>
          <a:xfrm>
            <a:off x="4500245" y="4580890"/>
            <a:ext cx="424180" cy="398780"/>
          </a:xfrm>
          <a:prstGeom prst="rect">
            <a:avLst/>
          </a:prstGeom>
          <a:noFill/>
        </p:spPr>
        <p:txBody>
          <a:bodyPr wrap="square" rtlCol="0" anchor="t">
            <a:spAutoFit/>
          </a:bodyPr>
          <a:p>
            <a:r>
              <a:rPr lang="zh-CN" altLang="en-US" sz="2000" b="1">
                <a:solidFill>
                  <a:srgbClr val="FF0000"/>
                </a:solidFill>
                <a:latin typeface="黑体" panose="02010609060101010101" charset="-122"/>
                <a:ea typeface="黑体" panose="02010609060101010101" charset="-122"/>
              </a:rPr>
              <a:t>④</a:t>
            </a:r>
            <a:endParaRPr lang="zh-CN" altLang="en-US" sz="2000" b="1">
              <a:solidFill>
                <a:srgbClr val="FF0000"/>
              </a:solidFill>
              <a:latin typeface="黑体" panose="02010609060101010101" charset="-122"/>
              <a:ea typeface="黑体" panose="02010609060101010101" charset="-122"/>
            </a:endParaRPr>
          </a:p>
        </p:txBody>
      </p:sp>
      <p:sp>
        <p:nvSpPr>
          <p:cNvPr id="11" name="文本框 10"/>
          <p:cNvSpPr txBox="1"/>
          <p:nvPr/>
        </p:nvSpPr>
        <p:spPr>
          <a:xfrm>
            <a:off x="3347720" y="4578985"/>
            <a:ext cx="438150" cy="398780"/>
          </a:xfrm>
          <a:prstGeom prst="rect">
            <a:avLst/>
          </a:prstGeom>
          <a:noFill/>
        </p:spPr>
        <p:txBody>
          <a:bodyPr wrap="none" rtlCol="0" anchor="t">
            <a:spAutoFit/>
          </a:bodyPr>
          <a:p>
            <a:r>
              <a:rPr lang="zh-CN" altLang="en-US" sz="2000" b="1">
                <a:solidFill>
                  <a:srgbClr val="FF0000"/>
                </a:solidFill>
                <a:latin typeface="黑体" panose="02010609060101010101" charset="-122"/>
                <a:ea typeface="黑体" panose="02010609060101010101" charset="-122"/>
              </a:rPr>
              <a:t>⑤</a:t>
            </a:r>
            <a:endParaRPr lang="zh-CN" altLang="en-US" sz="2000" b="1">
              <a:solidFill>
                <a:srgbClr val="FF0000"/>
              </a:solidFill>
              <a:latin typeface="黑体" panose="02010609060101010101" charset="-122"/>
              <a:ea typeface="黑体" panose="02010609060101010101" charset="-122"/>
            </a:endParaRPr>
          </a:p>
        </p:txBody>
      </p:sp>
      <p:sp>
        <p:nvSpPr>
          <p:cNvPr id="12" name="文本框 11"/>
          <p:cNvSpPr txBox="1"/>
          <p:nvPr/>
        </p:nvSpPr>
        <p:spPr>
          <a:xfrm>
            <a:off x="2267585" y="3896995"/>
            <a:ext cx="419735" cy="398780"/>
          </a:xfrm>
          <a:prstGeom prst="rect">
            <a:avLst/>
          </a:prstGeom>
          <a:noFill/>
        </p:spPr>
        <p:txBody>
          <a:bodyPr wrap="square" rtlCol="0" anchor="t">
            <a:spAutoFit/>
          </a:bodyPr>
          <a:p>
            <a:r>
              <a:rPr lang="zh-CN" altLang="en-US" sz="2000" b="1">
                <a:solidFill>
                  <a:srgbClr val="FF0000"/>
                </a:solidFill>
                <a:latin typeface="黑体" panose="02010609060101010101" charset="-122"/>
                <a:ea typeface="黑体" panose="02010609060101010101" charset="-122"/>
              </a:rPr>
              <a:t>⑥</a:t>
            </a:r>
            <a:endParaRPr lang="zh-CN" altLang="en-US" sz="2000" b="1">
              <a:solidFill>
                <a:srgbClr val="FF0000"/>
              </a:solidFill>
              <a:latin typeface="黑体" panose="02010609060101010101" charset="-122"/>
              <a:ea typeface="黑体" panose="02010609060101010101" charset="-122"/>
            </a:endParaRPr>
          </a:p>
        </p:txBody>
      </p:sp>
      <p:sp>
        <p:nvSpPr>
          <p:cNvPr id="21" name="文本框 20"/>
          <p:cNvSpPr txBox="1"/>
          <p:nvPr/>
        </p:nvSpPr>
        <p:spPr>
          <a:xfrm>
            <a:off x="1187450" y="4578985"/>
            <a:ext cx="434975" cy="398780"/>
          </a:xfrm>
          <a:prstGeom prst="rect">
            <a:avLst/>
          </a:prstGeom>
          <a:noFill/>
        </p:spPr>
        <p:txBody>
          <a:bodyPr wrap="square" rtlCol="0" anchor="t">
            <a:spAutoFit/>
          </a:bodyPr>
          <a:p>
            <a:r>
              <a:rPr lang="zh-CN" altLang="en-US" sz="2000" b="1">
                <a:solidFill>
                  <a:srgbClr val="FF0000"/>
                </a:solidFill>
                <a:latin typeface="黑体" panose="02010609060101010101" charset="-122"/>
                <a:ea typeface="黑体" panose="02010609060101010101" charset="-122"/>
              </a:rPr>
              <a:t>⑦</a:t>
            </a:r>
            <a:endParaRPr lang="zh-CN" altLang="en-US" sz="2000" b="1">
              <a:solidFill>
                <a:srgbClr val="FF0000"/>
              </a:solidFill>
              <a:latin typeface="黑体" panose="02010609060101010101" charset="-122"/>
              <a:ea typeface="黑体" panose="02010609060101010101" charset="-122"/>
            </a:endParaRPr>
          </a:p>
        </p:txBody>
      </p:sp>
      <p:sp>
        <p:nvSpPr>
          <p:cNvPr id="13" name="文本框 12"/>
          <p:cNvSpPr txBox="1"/>
          <p:nvPr/>
        </p:nvSpPr>
        <p:spPr>
          <a:xfrm>
            <a:off x="251460" y="4005580"/>
            <a:ext cx="434975" cy="398780"/>
          </a:xfrm>
          <a:prstGeom prst="rect">
            <a:avLst/>
          </a:prstGeom>
          <a:noFill/>
        </p:spPr>
        <p:txBody>
          <a:bodyPr wrap="square" rtlCol="0" anchor="t">
            <a:spAutoFit/>
          </a:bodyPr>
          <a:p>
            <a:r>
              <a:rPr lang="zh-CN" altLang="en-US" sz="2000" b="1">
                <a:solidFill>
                  <a:srgbClr val="FF0000"/>
                </a:solidFill>
                <a:latin typeface="黑体" panose="02010609060101010101" charset="-122"/>
                <a:ea typeface="黑体" panose="02010609060101010101" charset="-122"/>
              </a:rPr>
              <a:t>⑧</a:t>
            </a:r>
            <a:endParaRPr lang="zh-CN" altLang="en-US" sz="2000" b="1">
              <a:solidFill>
                <a:srgbClr val="FF0000"/>
              </a:solidFill>
              <a:latin typeface="黑体" panose="02010609060101010101" charset="-122"/>
              <a:ea typeface="黑体" panose="02010609060101010101"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457200" y="122555"/>
            <a:ext cx="7543800" cy="701040"/>
          </a:xfrm>
        </p:spPr>
        <p:txBody>
          <a:bodyPr/>
          <a:lstStyle/>
          <a:p>
            <a:r>
              <a:rPr lang="en-US" altLang="zh-CN" sz="4000"/>
              <a:t>7.2.4  </a:t>
            </a:r>
            <a:r>
              <a:rPr lang="zh-CN" altLang="en-US" sz="4000" dirty="0">
                <a:sym typeface="+mn-ea"/>
              </a:rPr>
              <a:t>磁盘上信息的分布</a:t>
            </a:r>
            <a:endParaRPr lang="zh-CN" altLang="en-US" sz="4000"/>
          </a:p>
        </p:txBody>
      </p:sp>
      <p:sp>
        <p:nvSpPr>
          <p:cNvPr id="71683" name="Rectangle 3"/>
          <p:cNvSpPr>
            <a:spLocks noGrp="1" noChangeArrowheads="1"/>
          </p:cNvSpPr>
          <p:nvPr>
            <p:ph type="body" idx="1"/>
          </p:nvPr>
        </p:nvSpPr>
        <p:spPr>
          <a:xfrm>
            <a:off x="386080" y="823595"/>
            <a:ext cx="8628380" cy="4411345"/>
          </a:xfrm>
        </p:spPr>
        <p:txBody>
          <a:bodyPr/>
          <a:lstStyle/>
          <a:p>
            <a:pPr>
              <a:lnSpc>
                <a:spcPct val="110000"/>
              </a:lnSpc>
              <a:buFont typeface="Wingdings" panose="05000000000000000000" charset="0"/>
              <a:buChar char="l"/>
            </a:pPr>
            <a:r>
              <a:rPr lang="zh-CN" altLang="en-US" sz="2400" dirty="0">
                <a:solidFill>
                  <a:srgbClr val="0000FF"/>
                </a:solidFill>
                <a:sym typeface="+mn-ea"/>
              </a:rPr>
              <a:t>记录面</a:t>
            </a:r>
            <a:r>
              <a:rPr lang="zh-CN" altLang="en-US" sz="2400" dirty="0">
                <a:solidFill>
                  <a:schemeClr val="tx1"/>
                </a:solidFill>
              </a:rPr>
              <a:t>：</a:t>
            </a:r>
            <a:r>
              <a:rPr lang="zh-CN" altLang="en-US" sz="2400" dirty="0">
                <a:solidFill>
                  <a:schemeClr val="tx1"/>
                </a:solidFill>
                <a:sym typeface="+mn-ea"/>
              </a:rPr>
              <a:t>磁盘片表面（</a:t>
            </a:r>
            <a:r>
              <a:rPr lang="zh-CN" altLang="en-US" sz="2400" dirty="0">
                <a:solidFill>
                  <a:schemeClr val="tx1"/>
                </a:solidFill>
              </a:rPr>
              <a:t>盘片的上下两面都能记录信息）</a:t>
            </a:r>
            <a:endParaRPr lang="zh-CN" altLang="en-US" sz="2400" dirty="0">
              <a:solidFill>
                <a:schemeClr val="tx1"/>
              </a:solidFill>
            </a:endParaRPr>
          </a:p>
          <a:p>
            <a:pPr>
              <a:lnSpc>
                <a:spcPct val="110000"/>
              </a:lnSpc>
              <a:buFont typeface="Wingdings" panose="05000000000000000000" charset="0"/>
              <a:buChar char="l"/>
            </a:pPr>
            <a:r>
              <a:rPr lang="zh-CN" altLang="en-US" sz="2400" dirty="0">
                <a:solidFill>
                  <a:srgbClr val="0000FF"/>
                </a:solidFill>
                <a:sym typeface="+mn-ea"/>
              </a:rPr>
              <a:t>磁道：</a:t>
            </a:r>
            <a:r>
              <a:rPr lang="zh-CN" altLang="en-US" sz="2400" dirty="0">
                <a:solidFill>
                  <a:schemeClr val="tx1"/>
                </a:solidFill>
              </a:rPr>
              <a:t>记录面上一系列同心圆</a:t>
            </a:r>
            <a:r>
              <a:rPr lang="en-US" altLang="zh-CN" sz="2400" dirty="0">
                <a:solidFill>
                  <a:schemeClr val="tx1"/>
                </a:solidFill>
              </a:rPr>
              <a:t>(</a:t>
            </a:r>
            <a:r>
              <a:rPr lang="zh-CN" altLang="en-US" sz="2400" dirty="0">
                <a:solidFill>
                  <a:schemeClr val="tx1"/>
                </a:solidFill>
              </a:rPr>
              <a:t>几十到几百个磁道</a:t>
            </a:r>
            <a:r>
              <a:rPr lang="en-US" altLang="zh-CN" sz="2400" dirty="0">
                <a:solidFill>
                  <a:schemeClr val="tx1"/>
                </a:solidFill>
              </a:rPr>
              <a:t>/</a:t>
            </a:r>
            <a:r>
              <a:rPr lang="zh-CN" altLang="en-US" sz="2400" dirty="0">
                <a:solidFill>
                  <a:schemeClr val="tx1"/>
                </a:solidFill>
              </a:rPr>
              <a:t>盘面</a:t>
            </a:r>
            <a:r>
              <a:rPr lang="en-US" altLang="zh-CN" sz="2400" dirty="0">
                <a:solidFill>
                  <a:schemeClr val="tx1"/>
                </a:solidFill>
              </a:rPr>
              <a:t>)</a:t>
            </a:r>
            <a:endParaRPr lang="en-US" altLang="zh-CN" sz="2400" dirty="0">
              <a:solidFill>
                <a:schemeClr val="tx1"/>
              </a:solidFill>
            </a:endParaRPr>
          </a:p>
          <a:p>
            <a:pPr marL="0" indent="0">
              <a:lnSpc>
                <a:spcPct val="110000"/>
              </a:lnSpc>
              <a:buFont typeface="Wingdings" panose="05000000000000000000" charset="0"/>
              <a:buNone/>
            </a:pPr>
            <a:r>
              <a:rPr lang="en-US" altLang="zh-CN" sz="2400" dirty="0">
                <a:solidFill>
                  <a:schemeClr val="tx1"/>
                </a:solidFill>
              </a:rPr>
              <a:t>        </a:t>
            </a:r>
            <a:r>
              <a:rPr lang="zh-CN" altLang="en-US" sz="2400" dirty="0">
                <a:solidFill>
                  <a:schemeClr val="tx1"/>
                </a:solidFill>
              </a:rPr>
              <a:t>磁道</a:t>
            </a:r>
            <a:r>
              <a:rPr lang="zh-CN" altLang="en-US" sz="2400" dirty="0">
                <a:solidFill>
                  <a:srgbClr val="FF0000"/>
                </a:solidFill>
                <a:sym typeface="+mn-ea"/>
              </a:rPr>
              <a:t>从外向内</a:t>
            </a:r>
            <a:r>
              <a:rPr lang="zh-CN" altLang="en-US" sz="2400" dirty="0">
                <a:solidFill>
                  <a:schemeClr val="tx1"/>
                </a:solidFill>
                <a:sym typeface="+mn-ea"/>
              </a:rPr>
              <a:t>依次编号，最外为</a:t>
            </a:r>
            <a:r>
              <a:rPr lang="en-US" altLang="zh-CN" sz="2400" dirty="0">
                <a:solidFill>
                  <a:schemeClr val="tx1"/>
                </a:solidFill>
                <a:sym typeface="+mn-ea"/>
              </a:rPr>
              <a:t>0</a:t>
            </a:r>
            <a:r>
              <a:rPr lang="zh-CN" altLang="en-US" sz="2400" dirty="0">
                <a:solidFill>
                  <a:schemeClr val="tx1"/>
                </a:solidFill>
                <a:sym typeface="+mn-ea"/>
              </a:rPr>
              <a:t>磁道</a:t>
            </a:r>
            <a:endParaRPr lang="zh-CN" altLang="en-US" sz="2400" dirty="0">
              <a:solidFill>
                <a:schemeClr val="tx1"/>
              </a:solidFill>
            </a:endParaRPr>
          </a:p>
          <a:p>
            <a:pPr>
              <a:lnSpc>
                <a:spcPct val="110000"/>
              </a:lnSpc>
              <a:buFont typeface="Wingdings" panose="05000000000000000000" charset="0"/>
              <a:buChar char="l"/>
            </a:pPr>
            <a:r>
              <a:rPr lang="zh-CN" altLang="en-US" sz="2400" dirty="0">
                <a:solidFill>
                  <a:srgbClr val="0000FF"/>
                </a:solidFill>
                <a:sym typeface="+mn-ea"/>
              </a:rPr>
              <a:t>扇区：</a:t>
            </a:r>
            <a:r>
              <a:rPr lang="zh-CN" altLang="en-US" sz="2400" dirty="0">
                <a:solidFill>
                  <a:schemeClr val="tx1"/>
                </a:solidFill>
              </a:rPr>
              <a:t>每个磁道又分为若干个</a:t>
            </a:r>
            <a:r>
              <a:rPr lang="zh-CN" altLang="en-US" sz="2400" dirty="0">
                <a:solidFill>
                  <a:srgbClr val="0000FF"/>
                </a:solidFill>
              </a:rPr>
              <a:t>扇区</a:t>
            </a:r>
            <a:r>
              <a:rPr lang="en-US" altLang="zh-CN" sz="2400" dirty="0">
                <a:solidFill>
                  <a:srgbClr val="0000FF"/>
                </a:solidFill>
              </a:rPr>
              <a:t> </a:t>
            </a:r>
            <a:r>
              <a:rPr lang="en-US" altLang="zh-CN" sz="2400" dirty="0">
                <a:solidFill>
                  <a:schemeClr val="tx1"/>
                </a:solidFill>
              </a:rPr>
              <a:t>(</a:t>
            </a:r>
            <a:r>
              <a:rPr lang="zh-CN" altLang="en-US" sz="2400" dirty="0">
                <a:solidFill>
                  <a:schemeClr val="tx1"/>
                </a:solidFill>
              </a:rPr>
              <a:t>外面扇区面积更大</a:t>
            </a:r>
            <a:r>
              <a:rPr lang="en-US" altLang="zh-CN" sz="2400" dirty="0">
                <a:solidFill>
                  <a:schemeClr val="tx1"/>
                </a:solidFill>
              </a:rPr>
              <a:t>)</a:t>
            </a:r>
            <a:endParaRPr lang="en-US" altLang="zh-CN" sz="2400" dirty="0">
              <a:solidFill>
                <a:schemeClr val="tx1"/>
              </a:solidFill>
            </a:endParaRPr>
          </a:p>
          <a:p>
            <a:pPr marL="0" indent="0">
              <a:lnSpc>
                <a:spcPct val="110000"/>
              </a:lnSpc>
              <a:buFont typeface="Wingdings" panose="05000000000000000000" charset="0"/>
              <a:buNone/>
            </a:pPr>
            <a:r>
              <a:rPr lang="en-US" altLang="zh-CN" sz="2400" dirty="0">
                <a:solidFill>
                  <a:schemeClr val="tx1"/>
                </a:solidFill>
              </a:rPr>
              <a:t>        </a:t>
            </a:r>
            <a:r>
              <a:rPr lang="zh-CN" altLang="en-US" sz="2400" dirty="0">
                <a:solidFill>
                  <a:schemeClr val="tx1"/>
                </a:solidFill>
              </a:rPr>
              <a:t>每个扇区存放的</a:t>
            </a:r>
            <a:r>
              <a:rPr lang="zh-CN" altLang="en-US" sz="2400" dirty="0">
                <a:solidFill>
                  <a:srgbClr val="FF0000"/>
                </a:solidFill>
              </a:rPr>
              <a:t>字节数相同</a:t>
            </a:r>
            <a:r>
              <a:rPr lang="zh-CN" altLang="en-US" sz="2400" dirty="0">
                <a:solidFill>
                  <a:schemeClr val="tx1"/>
                </a:solidFill>
              </a:rPr>
              <a:t>（一个数据块</a:t>
            </a:r>
            <a:r>
              <a:rPr lang="en-US" altLang="zh-CN" sz="2400" dirty="0">
                <a:solidFill>
                  <a:schemeClr val="tx1"/>
                </a:solidFill>
              </a:rPr>
              <a:t> </a:t>
            </a:r>
            <a:r>
              <a:rPr lang="en-US" altLang="zh-CN" sz="2400" dirty="0">
                <a:solidFill>
                  <a:srgbClr val="FF00FF"/>
                </a:solidFill>
              </a:rPr>
              <a:t>512B</a:t>
            </a:r>
            <a:r>
              <a:rPr lang="zh-CN" altLang="en-US" sz="2400" dirty="0">
                <a:solidFill>
                  <a:schemeClr val="tx1"/>
                </a:solidFill>
              </a:rPr>
              <a:t>）</a:t>
            </a:r>
            <a:endParaRPr lang="zh-CN" altLang="en-US" sz="2400" dirty="0">
              <a:solidFill>
                <a:schemeClr val="tx1"/>
              </a:solidFill>
            </a:endParaRPr>
          </a:p>
          <a:p>
            <a:pPr>
              <a:lnSpc>
                <a:spcPct val="110000"/>
              </a:lnSpc>
              <a:buFont typeface="Wingdings" panose="05000000000000000000" charset="0"/>
              <a:buChar char="l"/>
            </a:pPr>
            <a:r>
              <a:rPr lang="zh-CN" altLang="en-US" sz="2400" dirty="0">
                <a:solidFill>
                  <a:schemeClr val="tx1"/>
                </a:solidFill>
                <a:sym typeface="+mn-ea"/>
              </a:rPr>
              <a:t>磁盘地址：</a:t>
            </a:r>
            <a:r>
              <a:rPr lang="zh-CN" altLang="en-US" sz="2400" dirty="0">
                <a:solidFill>
                  <a:srgbClr val="FF0000"/>
                </a:solidFill>
                <a:sym typeface="+mn-ea"/>
              </a:rPr>
              <a:t>记录面号</a:t>
            </a:r>
            <a:r>
              <a:rPr lang="en-US" altLang="zh-CN" sz="2400" dirty="0">
                <a:solidFill>
                  <a:srgbClr val="FF00FF"/>
                </a:solidFill>
                <a:sym typeface="+mn-ea"/>
              </a:rPr>
              <a:t>(</a:t>
            </a:r>
            <a:r>
              <a:rPr lang="zh-CN" altLang="en-US" sz="2400" dirty="0">
                <a:solidFill>
                  <a:srgbClr val="FF00FF"/>
                </a:solidFill>
                <a:sym typeface="+mn-ea"/>
              </a:rPr>
              <a:t>磁头号</a:t>
            </a:r>
            <a:r>
              <a:rPr lang="en-US" altLang="zh-CN" sz="2400" dirty="0">
                <a:solidFill>
                  <a:srgbClr val="FF00FF"/>
                </a:solidFill>
                <a:sym typeface="+mn-ea"/>
              </a:rPr>
              <a:t>)</a:t>
            </a:r>
            <a:r>
              <a:rPr lang="zh-CN" altLang="en-US" sz="2400" dirty="0">
                <a:solidFill>
                  <a:schemeClr val="tx1"/>
                </a:solidFill>
                <a:sym typeface="+mn-ea"/>
              </a:rPr>
              <a:t>、</a:t>
            </a:r>
            <a:r>
              <a:rPr lang="zh-CN" altLang="en-US" sz="2400" dirty="0">
                <a:solidFill>
                  <a:srgbClr val="FF0000"/>
                </a:solidFill>
                <a:sym typeface="+mn-ea"/>
              </a:rPr>
              <a:t>磁道号</a:t>
            </a:r>
            <a:r>
              <a:rPr lang="zh-CN" altLang="en-US" sz="2400" dirty="0">
                <a:solidFill>
                  <a:schemeClr val="tx1"/>
                </a:solidFill>
                <a:sym typeface="+mn-ea"/>
              </a:rPr>
              <a:t>、</a:t>
            </a:r>
            <a:r>
              <a:rPr lang="zh-CN" altLang="en-US" sz="2400" dirty="0">
                <a:solidFill>
                  <a:srgbClr val="FF0000"/>
                </a:solidFill>
                <a:sym typeface="+mn-ea"/>
              </a:rPr>
              <a:t>扇区号</a:t>
            </a:r>
            <a:r>
              <a:rPr lang="zh-CN" altLang="en-US" sz="2400" dirty="0">
                <a:solidFill>
                  <a:schemeClr val="tx1"/>
                </a:solidFill>
              </a:rPr>
              <a:t> </a:t>
            </a:r>
            <a:endParaRPr lang="zh-CN" altLang="en-US" sz="2400" dirty="0">
              <a:solidFill>
                <a:schemeClr val="tx1"/>
              </a:solidFill>
            </a:endParaRPr>
          </a:p>
        </p:txBody>
      </p:sp>
      <p:graphicFrame>
        <p:nvGraphicFramePr>
          <p:cNvPr id="2" name="对象 1"/>
          <p:cNvGraphicFramePr/>
          <p:nvPr/>
        </p:nvGraphicFramePr>
        <p:xfrm>
          <a:off x="35560" y="3697605"/>
          <a:ext cx="4793615" cy="3160395"/>
        </p:xfrm>
        <a:graphic>
          <a:graphicData uri="http://schemas.openxmlformats.org/presentationml/2006/ole">
            <mc:AlternateContent xmlns:mc="http://schemas.openxmlformats.org/markup-compatibility/2006">
              <mc:Choice xmlns:v="urn:schemas-microsoft-com:vml" Requires="v">
                <p:oleObj spid="_x0000_s3" name="" r:id="rId1" imgW="3829050" imgH="2501900" progId="Paint.Picture">
                  <p:embed/>
                </p:oleObj>
              </mc:Choice>
              <mc:Fallback>
                <p:oleObj name="" r:id="rId1" imgW="3829050" imgH="2501900" progId="Paint.Picture">
                  <p:embed/>
                  <p:pic>
                    <p:nvPicPr>
                      <p:cNvPr id="0" name="图片 2"/>
                      <p:cNvPicPr/>
                      <p:nvPr/>
                    </p:nvPicPr>
                    <p:blipFill>
                      <a:blip r:embed="rId2"/>
                      <a:stretch>
                        <a:fillRect/>
                      </a:stretch>
                    </p:blipFill>
                    <p:spPr>
                      <a:xfrm>
                        <a:off x="35560" y="3697605"/>
                        <a:ext cx="4793615" cy="3160395"/>
                      </a:xfrm>
                      <a:prstGeom prst="rect">
                        <a:avLst/>
                      </a:prstGeom>
                    </p:spPr>
                  </p:pic>
                </p:oleObj>
              </mc:Fallback>
            </mc:AlternateContent>
          </a:graphicData>
        </a:graphic>
      </p:graphicFrame>
      <p:graphicFrame>
        <p:nvGraphicFramePr>
          <p:cNvPr id="4" name="对象 3"/>
          <p:cNvGraphicFramePr/>
          <p:nvPr/>
        </p:nvGraphicFramePr>
        <p:xfrm>
          <a:off x="5579745" y="3861435"/>
          <a:ext cx="3282950" cy="2855595"/>
        </p:xfrm>
        <a:graphic>
          <a:graphicData uri="http://schemas.openxmlformats.org/presentationml/2006/ole">
            <mc:AlternateContent xmlns:mc="http://schemas.openxmlformats.org/markup-compatibility/2006">
              <mc:Choice xmlns:v="urn:schemas-microsoft-com:vml" Requires="v">
                <p:oleObj spid="_x0000_s5" name="" r:id="rId3" imgW="2635250" imgH="2355850" progId="Paint.Picture">
                  <p:embed/>
                </p:oleObj>
              </mc:Choice>
              <mc:Fallback>
                <p:oleObj name="" r:id="rId3" imgW="2635250" imgH="2355850" progId="Paint.Picture">
                  <p:embed/>
                  <p:pic>
                    <p:nvPicPr>
                      <p:cNvPr id="0" name="图片 4"/>
                      <p:cNvPicPr/>
                      <p:nvPr/>
                    </p:nvPicPr>
                    <p:blipFill>
                      <a:blip r:embed="rId4"/>
                      <a:stretch>
                        <a:fillRect/>
                      </a:stretch>
                    </p:blipFill>
                    <p:spPr>
                      <a:xfrm>
                        <a:off x="5579745" y="3861435"/>
                        <a:ext cx="3282950" cy="285559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6" name="标题 72705"/>
          <p:cNvSpPr>
            <a:spLocks noGrp="1"/>
          </p:cNvSpPr>
          <p:nvPr>
            <p:ph type="title"/>
          </p:nvPr>
        </p:nvSpPr>
        <p:spPr>
          <a:xfrm>
            <a:off x="395605" y="-317"/>
            <a:ext cx="8229600" cy="633412"/>
          </a:xfrm>
        </p:spPr>
        <p:txBody>
          <a:bodyPr anchor="ctr"/>
          <a:p>
            <a:r>
              <a:rPr lang="en-US" altLang="zh-CN" i="1" dirty="0"/>
              <a:t>7.2  </a:t>
            </a:r>
            <a:r>
              <a:rPr lang="zh-CN" altLang="en-US" i="1" dirty="0"/>
              <a:t>磁盘存储设备</a:t>
            </a:r>
            <a:endParaRPr lang="zh-CN" altLang="en-US" i="1" dirty="0"/>
          </a:p>
        </p:txBody>
      </p:sp>
      <p:sp>
        <p:nvSpPr>
          <p:cNvPr id="72707" name="文本占位符 72706"/>
          <p:cNvSpPr>
            <a:spLocks noGrp="1"/>
          </p:cNvSpPr>
          <p:nvPr>
            <p:ph type="body" idx="1"/>
          </p:nvPr>
        </p:nvSpPr>
        <p:spPr>
          <a:xfrm>
            <a:off x="118110" y="633095"/>
            <a:ext cx="8992235" cy="5544820"/>
          </a:xfrm>
        </p:spPr>
        <p:txBody>
          <a:bodyPr/>
          <a:p>
            <a:pPr marL="0" indent="0">
              <a:buNone/>
            </a:pPr>
            <a:r>
              <a:rPr lang="zh-CN" altLang="en-US" sz="2400" dirty="0">
                <a:solidFill>
                  <a:srgbClr val="0000FF"/>
                </a:solidFill>
                <a:latin typeface="黑体" panose="02010609060101010101" charset="-122"/>
                <a:ea typeface="黑体" panose="02010609060101010101" charset="-122"/>
                <a:cs typeface="黑体" panose="02010609060101010101" charset="-122"/>
                <a:sym typeface="+mn-ea"/>
              </a:rPr>
              <a:t>磁道的起始位置（</a:t>
            </a:r>
            <a:r>
              <a:rPr lang="en-US" altLang="zh-CN" sz="2400" dirty="0">
                <a:solidFill>
                  <a:srgbClr val="0000FF"/>
                </a:solidFill>
                <a:latin typeface="黑体" panose="02010609060101010101" charset="-122"/>
                <a:ea typeface="黑体" panose="02010609060101010101" charset="-122"/>
                <a:cs typeface="黑体" panose="02010609060101010101" charset="-122"/>
                <a:sym typeface="+mn-ea"/>
              </a:rPr>
              <a:t>0</a:t>
            </a:r>
            <a:r>
              <a:rPr lang="zh-CN" altLang="en-US" sz="2400" dirty="0">
                <a:solidFill>
                  <a:srgbClr val="0000FF"/>
                </a:solidFill>
                <a:latin typeface="黑体" panose="02010609060101010101" charset="-122"/>
                <a:ea typeface="黑体" panose="02010609060101010101" charset="-122"/>
                <a:cs typeface="黑体" panose="02010609060101010101" charset="-122"/>
                <a:sym typeface="+mn-ea"/>
              </a:rPr>
              <a:t>扇区）</a:t>
            </a:r>
            <a:r>
              <a:rPr lang="zh-CN" altLang="en-US" sz="2400" dirty="0">
                <a:solidFill>
                  <a:schemeClr val="tx1"/>
                </a:solidFill>
                <a:latin typeface="黑体" panose="02010609060101010101" charset="-122"/>
                <a:ea typeface="黑体" panose="02010609060101010101" charset="-122"/>
                <a:cs typeface="黑体" panose="02010609060101010101" charset="-122"/>
                <a:sym typeface="+mn-ea"/>
              </a:rPr>
              <a:t>：</a:t>
            </a:r>
            <a:r>
              <a:rPr lang="zh-CN" altLang="en-US" sz="2400" dirty="0">
                <a:solidFill>
                  <a:schemeClr val="tx1"/>
                </a:solidFill>
                <a:latin typeface="黑体" panose="02010609060101010101" charset="-122"/>
                <a:ea typeface="黑体" panose="02010609060101010101" charset="-122"/>
                <a:cs typeface="黑体" panose="02010609060101010101" charset="-122"/>
                <a:sym typeface="+mn-ea"/>
              </a:rPr>
              <a:t> 磁道上有一个</a:t>
            </a:r>
            <a:r>
              <a:rPr lang="zh-CN" altLang="en-US" sz="2400" dirty="0">
                <a:latin typeface="黑体" panose="02010609060101010101" charset="-122"/>
                <a:ea typeface="黑体" panose="02010609060101010101" charset="-122"/>
                <a:cs typeface="黑体" panose="02010609060101010101" charset="-122"/>
                <a:sym typeface="+mn-ea"/>
              </a:rPr>
              <a:t>索引标志，在传感器检索下可产生脉冲信号，再通过磁盘控制器处理，便可定出磁道起始位置 </a:t>
            </a:r>
            <a:endParaRPr lang="zh-CN" altLang="en-US" sz="2400" dirty="0">
              <a:latin typeface="黑体" panose="02010609060101010101" charset="-122"/>
              <a:ea typeface="黑体" panose="02010609060101010101" charset="-122"/>
              <a:cs typeface="黑体" panose="02010609060101010101" charset="-122"/>
              <a:sym typeface="+mn-ea"/>
            </a:endParaRPr>
          </a:p>
          <a:p>
            <a:r>
              <a:rPr lang="zh-CN" altLang="en-US" sz="2400" dirty="0">
                <a:solidFill>
                  <a:srgbClr val="0000FF"/>
                </a:solidFill>
                <a:latin typeface="黑体" panose="02010609060101010101" charset="-122"/>
                <a:ea typeface="黑体" panose="02010609060101010101" charset="-122"/>
                <a:cs typeface="黑体" panose="02010609060101010101" charset="-122"/>
                <a:sym typeface="+mn-ea"/>
              </a:rPr>
              <a:t>扇标脉冲：</a:t>
            </a:r>
            <a:r>
              <a:rPr lang="zh-CN" altLang="en-US" sz="2400" dirty="0">
                <a:solidFill>
                  <a:schemeClr val="tx1"/>
                </a:solidFill>
                <a:latin typeface="黑体" panose="02010609060101010101" charset="-122"/>
                <a:ea typeface="黑体" panose="02010609060101010101" charset="-122"/>
                <a:cs typeface="黑体" panose="02010609060101010101" charset="-122"/>
                <a:sym typeface="+mn-ea"/>
              </a:rPr>
              <a:t>标志</a:t>
            </a:r>
            <a:r>
              <a:rPr lang="zh-CN" altLang="en-US" sz="2400" dirty="0">
                <a:solidFill>
                  <a:srgbClr val="FF0000"/>
                </a:solidFill>
                <a:latin typeface="黑体" panose="02010609060101010101" charset="-122"/>
                <a:ea typeface="黑体" panose="02010609060101010101" charset="-122"/>
                <a:cs typeface="黑体" panose="02010609060101010101" charset="-122"/>
                <a:sym typeface="+mn-ea"/>
              </a:rPr>
              <a:t>一个扇区的开始</a:t>
            </a:r>
            <a:r>
              <a:rPr lang="zh-CN" altLang="en-US" sz="2400" dirty="0">
                <a:latin typeface="黑体" panose="02010609060101010101" charset="-122"/>
                <a:ea typeface="黑体" panose="02010609060101010101" charset="-122"/>
                <a:cs typeface="黑体" panose="02010609060101010101" charset="-122"/>
                <a:sym typeface="+mn-ea"/>
              </a:rPr>
              <a:t>。 </a:t>
            </a:r>
            <a:endParaRPr lang="zh-CN" altLang="en-US" sz="2400" dirty="0">
              <a:latin typeface="黑体" panose="02010609060101010101" charset="-122"/>
              <a:ea typeface="黑体" panose="02010609060101010101" charset="-122"/>
              <a:cs typeface="黑体" panose="02010609060101010101" charset="-122"/>
              <a:sym typeface="+mn-ea"/>
            </a:endParaRPr>
          </a:p>
          <a:p>
            <a:r>
              <a:rPr lang="zh-CN" altLang="en-US" sz="2400" dirty="0">
                <a:solidFill>
                  <a:srgbClr val="0000FF"/>
                </a:solidFill>
                <a:latin typeface="黑体" panose="02010609060101010101" charset="-122"/>
                <a:ea typeface="黑体" panose="02010609060101010101" charset="-122"/>
                <a:cs typeface="黑体" panose="02010609060101010101" charset="-122"/>
                <a:sym typeface="+mn-ea"/>
              </a:rPr>
              <a:t>空白段（头空尾空）：</a:t>
            </a:r>
            <a:r>
              <a:rPr lang="zh-CN" altLang="en-US" sz="2400" dirty="0">
                <a:latin typeface="黑体" panose="02010609060101010101" charset="-122"/>
                <a:ea typeface="黑体" panose="02010609060101010101" charset="-122"/>
                <a:cs typeface="黑体" panose="02010609060101010101" charset="-122"/>
                <a:sym typeface="+mn-ea"/>
              </a:rPr>
              <a:t>留出一定时间给磁盘控制器做读写准备</a:t>
            </a:r>
            <a:endParaRPr lang="zh-CN" altLang="en-US" sz="2400" dirty="0">
              <a:latin typeface="黑体" panose="02010609060101010101" charset="-122"/>
              <a:ea typeface="黑体" panose="02010609060101010101" charset="-122"/>
              <a:cs typeface="黑体" panose="02010609060101010101" charset="-122"/>
              <a:sym typeface="+mn-ea"/>
            </a:endParaRPr>
          </a:p>
          <a:p>
            <a:r>
              <a:rPr lang="zh-CN" altLang="en-US" sz="2400" dirty="0">
                <a:solidFill>
                  <a:srgbClr val="0000FF"/>
                </a:solidFill>
                <a:latin typeface="黑体" panose="02010609060101010101" charset="-122"/>
                <a:ea typeface="黑体" panose="02010609060101010101" charset="-122"/>
                <a:cs typeface="黑体" panose="02010609060101010101" charset="-122"/>
                <a:sym typeface="+mn-ea"/>
              </a:rPr>
              <a:t>序标</a:t>
            </a:r>
            <a:r>
              <a:rPr lang="zh-CN" altLang="en-US" sz="2400" dirty="0">
                <a:latin typeface="黑体" panose="02010609060101010101" charset="-122"/>
                <a:ea typeface="黑体" panose="02010609060101010101" charset="-122"/>
                <a:cs typeface="黑体" panose="02010609060101010101" charset="-122"/>
                <a:sym typeface="+mn-ea"/>
              </a:rPr>
              <a:t>：磁盘控制器的同步定时信号</a:t>
            </a:r>
            <a:endParaRPr lang="zh-CN" altLang="en-US" sz="2400" dirty="0">
              <a:latin typeface="黑体" panose="02010609060101010101" charset="-122"/>
              <a:ea typeface="黑体" panose="02010609060101010101" charset="-122"/>
              <a:cs typeface="黑体" panose="02010609060101010101" charset="-122"/>
              <a:sym typeface="+mn-ea"/>
            </a:endParaRPr>
          </a:p>
          <a:p>
            <a:r>
              <a:rPr lang="zh-CN" altLang="en-US" sz="2400" dirty="0">
                <a:solidFill>
                  <a:srgbClr val="FF0000"/>
                </a:solidFill>
                <a:latin typeface="黑体" panose="02010609060101010101" charset="-122"/>
                <a:ea typeface="黑体" panose="02010609060101010101" charset="-122"/>
                <a:cs typeface="黑体" panose="02010609060101010101" charset="-122"/>
                <a:sym typeface="+mn-ea"/>
              </a:rPr>
              <a:t>数据：</a:t>
            </a:r>
            <a:r>
              <a:rPr lang="en-US" altLang="zh-CN" sz="2400" dirty="0">
                <a:latin typeface="黑体" panose="02010609060101010101" charset="-122"/>
                <a:ea typeface="黑体" panose="02010609060101010101" charset="-122"/>
                <a:cs typeface="黑体" panose="02010609060101010101" charset="-122"/>
                <a:sym typeface="+mn-ea"/>
              </a:rPr>
              <a:t>512</a:t>
            </a:r>
            <a:r>
              <a:rPr lang="zh-CN" altLang="en-US" sz="2400" dirty="0">
                <a:latin typeface="黑体" panose="02010609060101010101" charset="-122"/>
                <a:ea typeface="黑体" panose="02010609060101010101" charset="-122"/>
                <a:cs typeface="黑体" panose="02010609060101010101" charset="-122"/>
                <a:sym typeface="+mn-ea"/>
              </a:rPr>
              <a:t>字节的数据</a:t>
            </a:r>
            <a:endParaRPr lang="zh-CN" altLang="en-US" sz="2400" dirty="0">
              <a:latin typeface="黑体" panose="02010609060101010101" charset="-122"/>
              <a:ea typeface="黑体" panose="02010609060101010101" charset="-122"/>
              <a:cs typeface="黑体" panose="02010609060101010101" charset="-122"/>
              <a:sym typeface="+mn-ea"/>
            </a:endParaRPr>
          </a:p>
          <a:p>
            <a:r>
              <a:rPr lang="zh-CN" altLang="en-US" sz="2400" dirty="0">
                <a:solidFill>
                  <a:srgbClr val="0000FF"/>
                </a:solidFill>
                <a:latin typeface="黑体" panose="02010609060101010101" charset="-122"/>
                <a:ea typeface="黑体" panose="02010609060101010101" charset="-122"/>
                <a:cs typeface="黑体" panose="02010609060101010101" charset="-122"/>
                <a:sym typeface="+mn-ea"/>
              </a:rPr>
              <a:t>校验字</a:t>
            </a:r>
            <a:r>
              <a:rPr lang="zh-CN" altLang="en-US" sz="2400" dirty="0">
                <a:latin typeface="黑体" panose="02010609060101010101" charset="-122"/>
                <a:ea typeface="黑体" panose="02010609060101010101" charset="-122"/>
                <a:cs typeface="黑体" panose="02010609060101010101" charset="-122"/>
                <a:sym typeface="+mn-ea"/>
              </a:rPr>
              <a:t>：用来校验磁盘读出的数据是否正确</a:t>
            </a:r>
            <a:endParaRPr lang="zh-CN" altLang="en-US" sz="2400" dirty="0">
              <a:latin typeface="黑体" panose="02010609060101010101" charset="-122"/>
              <a:ea typeface="黑体" panose="02010609060101010101" charset="-122"/>
              <a:cs typeface="黑体" panose="02010609060101010101" charset="-122"/>
            </a:endParaRPr>
          </a:p>
        </p:txBody>
      </p:sp>
      <p:graphicFrame>
        <p:nvGraphicFramePr>
          <p:cNvPr id="2" name="对象 1"/>
          <p:cNvGraphicFramePr/>
          <p:nvPr/>
        </p:nvGraphicFramePr>
        <p:xfrm>
          <a:off x="41275" y="4220845"/>
          <a:ext cx="9146540" cy="2667000"/>
        </p:xfrm>
        <a:graphic>
          <a:graphicData uri="http://schemas.openxmlformats.org/presentationml/2006/ole">
            <mc:AlternateContent xmlns:mc="http://schemas.openxmlformats.org/markup-compatibility/2006">
              <mc:Choice xmlns:v="urn:schemas-microsoft-com:vml" Requires="v">
                <p:oleObj spid="_x0000_s3" name="" r:id="rId1" imgW="8528050" imgH="2197100" progId="Paint.Picture">
                  <p:embed/>
                </p:oleObj>
              </mc:Choice>
              <mc:Fallback>
                <p:oleObj name="" r:id="rId1" imgW="8528050" imgH="2197100" progId="Paint.Picture">
                  <p:embed/>
                  <p:pic>
                    <p:nvPicPr>
                      <p:cNvPr id="0" name="图片 2"/>
                      <p:cNvPicPr/>
                      <p:nvPr/>
                    </p:nvPicPr>
                    <p:blipFill>
                      <a:blip r:embed="rId2"/>
                      <a:stretch>
                        <a:fillRect/>
                      </a:stretch>
                    </p:blipFill>
                    <p:spPr>
                      <a:xfrm>
                        <a:off x="41275" y="4220845"/>
                        <a:ext cx="9146540" cy="2667000"/>
                      </a:xfrm>
                      <a:prstGeom prst="rect">
                        <a:avLst/>
                      </a:prstGeom>
                    </p:spPr>
                  </p:pic>
                </p:oleObj>
              </mc:Fallback>
            </mc:AlternateContent>
          </a:graphicData>
        </a:graphic>
      </p:graphicFrame>
      <p:sp>
        <p:nvSpPr>
          <p:cNvPr id="9" name="矩形 8"/>
          <p:cNvSpPr/>
          <p:nvPr/>
        </p:nvSpPr>
        <p:spPr>
          <a:xfrm>
            <a:off x="1979930" y="5229225"/>
            <a:ext cx="2578735" cy="462280"/>
          </a:xfrm>
          <a:prstGeom prst="rect">
            <a:avLst/>
          </a:prstGeom>
          <a:solidFill>
            <a:srgbClr val="FF00FF">
              <a:alpha val="31000"/>
            </a:srgbClr>
          </a:solidFill>
          <a:ln w="12700" cap="sq" cmpd="sng" algn="ctr">
            <a:solidFill>
              <a:schemeClr val="tx1"/>
            </a:solidFill>
            <a:prstDash val="solid"/>
            <a:round/>
            <a:headEnd type="none" w="sm" len="sm"/>
            <a:tailEnd type="none" w="sm" len="sm"/>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3"/>
          <p:cNvSpPr>
            <a:spLocks noGrp="1" noChangeArrowheads="1"/>
          </p:cNvSpPr>
          <p:nvPr>
            <p:ph type="body" idx="1"/>
          </p:nvPr>
        </p:nvSpPr>
        <p:spPr>
          <a:xfrm>
            <a:off x="118110" y="721995"/>
            <a:ext cx="9026525" cy="4411345"/>
          </a:xfrm>
        </p:spPr>
        <p:txBody>
          <a:bodyPr/>
          <a:lstStyle/>
          <a:p>
            <a:pPr marL="0" indent="0">
              <a:lnSpc>
                <a:spcPct val="110000"/>
              </a:lnSpc>
              <a:buNone/>
            </a:pPr>
            <a:r>
              <a:rPr lang="en-US" altLang="zh-CN" sz="2400" dirty="0">
                <a:solidFill>
                  <a:srgbClr val="FF0000"/>
                </a:solidFill>
              </a:rPr>
              <a:t>1</a:t>
            </a:r>
            <a:r>
              <a:rPr lang="zh-CN" altLang="en-US" sz="2400" dirty="0">
                <a:solidFill>
                  <a:srgbClr val="FF0000"/>
                </a:solidFill>
              </a:rPr>
              <a:t>、存储密度</a:t>
            </a:r>
            <a:endParaRPr lang="zh-CN" altLang="en-US" sz="2400" dirty="0">
              <a:solidFill>
                <a:srgbClr val="FF0000"/>
              </a:solidFill>
            </a:endParaRPr>
          </a:p>
          <a:p>
            <a:pPr marL="0" indent="0">
              <a:lnSpc>
                <a:spcPct val="110000"/>
              </a:lnSpc>
              <a:buNone/>
            </a:pPr>
            <a:r>
              <a:rPr lang="zh-CN" altLang="en-US" sz="2400" dirty="0"/>
              <a:t> </a:t>
            </a:r>
            <a:r>
              <a:rPr lang="en-US" altLang="zh-CN" sz="2400" dirty="0"/>
              <a:t>(1)</a:t>
            </a:r>
            <a:r>
              <a:rPr lang="zh-CN" altLang="en-US" sz="2400" dirty="0">
                <a:solidFill>
                  <a:srgbClr val="0000FF"/>
                </a:solidFill>
              </a:rPr>
              <a:t>道密度：</a:t>
            </a:r>
            <a:r>
              <a:rPr lang="zh-CN" altLang="en-US" sz="2400" dirty="0">
                <a:solidFill>
                  <a:schemeClr val="tx1"/>
                </a:solidFill>
              </a:rPr>
              <a:t>沿磁盘半径方向单位长度上的磁道数</a:t>
            </a:r>
            <a:r>
              <a:rPr lang="en-US" altLang="zh-CN" sz="2400" dirty="0"/>
              <a:t>(</a:t>
            </a:r>
            <a:r>
              <a:rPr lang="zh-CN" altLang="en-US" sz="2400" dirty="0"/>
              <a:t>道</a:t>
            </a:r>
            <a:r>
              <a:rPr lang="en-US" altLang="zh-CN" sz="2400" dirty="0"/>
              <a:t>/</a:t>
            </a:r>
            <a:r>
              <a:rPr lang="zh-CN" altLang="en-US" sz="2400" dirty="0"/>
              <a:t>英寸</a:t>
            </a:r>
            <a:r>
              <a:rPr lang="en-US" altLang="zh-CN" sz="2400" dirty="0"/>
              <a:t>)</a:t>
            </a:r>
            <a:endParaRPr lang="zh-CN" altLang="en-US" sz="2400" dirty="0"/>
          </a:p>
          <a:p>
            <a:pPr marL="0" indent="0">
              <a:lnSpc>
                <a:spcPct val="110000"/>
              </a:lnSpc>
              <a:buNone/>
            </a:pPr>
            <a:r>
              <a:rPr lang="en-US" altLang="zh-CN" sz="2400" dirty="0"/>
              <a:t> (2)</a:t>
            </a:r>
            <a:r>
              <a:rPr lang="zh-CN" altLang="en-US" sz="2400" dirty="0">
                <a:solidFill>
                  <a:srgbClr val="0000FF"/>
                </a:solidFill>
              </a:rPr>
              <a:t>位密度</a:t>
            </a:r>
            <a:r>
              <a:rPr lang="zh-CN" altLang="en-US" sz="2400" dirty="0">
                <a:solidFill>
                  <a:schemeClr val="tx1"/>
                </a:solidFill>
              </a:rPr>
              <a:t>：磁道单位长度上能记录的二进制代码位数</a:t>
            </a:r>
            <a:r>
              <a:rPr lang="en-US" altLang="zh-CN" sz="2400" dirty="0">
                <a:solidFill>
                  <a:schemeClr val="tx1"/>
                </a:solidFill>
              </a:rPr>
              <a:t>(</a:t>
            </a:r>
            <a:r>
              <a:rPr lang="zh-CN" altLang="en-US" sz="2400" dirty="0"/>
              <a:t>位</a:t>
            </a:r>
            <a:r>
              <a:rPr lang="en-US" altLang="zh-CN" sz="2400" dirty="0"/>
              <a:t>/</a:t>
            </a:r>
            <a:r>
              <a:rPr lang="zh-CN" altLang="en-US" sz="2400" dirty="0" smtClean="0"/>
              <a:t>英寸</a:t>
            </a:r>
            <a:r>
              <a:rPr lang="en-US" altLang="zh-CN" sz="2400" dirty="0" smtClean="0"/>
              <a:t>)</a:t>
            </a:r>
            <a:endParaRPr lang="zh-CN" altLang="en-US" sz="2400" dirty="0" smtClean="0"/>
          </a:p>
          <a:p>
            <a:pPr marL="0" indent="0">
              <a:lnSpc>
                <a:spcPct val="110000"/>
              </a:lnSpc>
              <a:buNone/>
            </a:pPr>
            <a:r>
              <a:rPr lang="en-US" altLang="zh-CN" sz="2400" dirty="0" smtClean="0"/>
              <a:t> (3)</a:t>
            </a:r>
            <a:r>
              <a:rPr lang="zh-CN" altLang="en-US" sz="2400" dirty="0" smtClean="0">
                <a:solidFill>
                  <a:srgbClr val="0000FF"/>
                </a:solidFill>
              </a:rPr>
              <a:t>面密度</a:t>
            </a:r>
            <a:r>
              <a:rPr lang="zh-CN" altLang="en-US" sz="2400" dirty="0">
                <a:solidFill>
                  <a:schemeClr val="tx1"/>
                </a:solidFill>
              </a:rPr>
              <a:t>：位密度和道密度的乘积</a:t>
            </a:r>
            <a:r>
              <a:rPr lang="en-US" altLang="zh-CN" sz="2400" dirty="0">
                <a:solidFill>
                  <a:schemeClr val="tx1"/>
                </a:solidFill>
              </a:rPr>
              <a:t> </a:t>
            </a:r>
            <a:r>
              <a:rPr lang="en-US" altLang="zh-CN" sz="2400" dirty="0"/>
              <a:t>(</a:t>
            </a:r>
            <a:r>
              <a:rPr lang="zh-CN" altLang="en-US" sz="2400" dirty="0"/>
              <a:t>位</a:t>
            </a:r>
            <a:r>
              <a:rPr lang="en-US" altLang="zh-CN" sz="2400" dirty="0"/>
              <a:t>/</a:t>
            </a:r>
            <a:r>
              <a:rPr lang="zh-CN" altLang="en-US" sz="2400" dirty="0"/>
              <a:t>平方英寸</a:t>
            </a:r>
            <a:r>
              <a:rPr lang="en-US" altLang="zh-CN" sz="2400" dirty="0"/>
              <a:t>)</a:t>
            </a:r>
            <a:r>
              <a:rPr lang="zh-CN" altLang="en-US" sz="2400" dirty="0"/>
              <a:t> </a:t>
            </a:r>
            <a:endParaRPr lang="zh-CN" altLang="en-US" sz="2400" dirty="0"/>
          </a:p>
          <a:p>
            <a:pPr marL="0" indent="0">
              <a:lnSpc>
                <a:spcPct val="110000"/>
              </a:lnSpc>
              <a:buNone/>
            </a:pPr>
            <a:r>
              <a:rPr lang="en-US" altLang="zh-CN" sz="2400" dirty="0">
                <a:solidFill>
                  <a:srgbClr val="FF0000"/>
                </a:solidFill>
              </a:rPr>
              <a:t>2</a:t>
            </a:r>
            <a:r>
              <a:rPr lang="zh-CN" altLang="en-US" sz="2400" dirty="0">
                <a:solidFill>
                  <a:srgbClr val="FF0000"/>
                </a:solidFill>
              </a:rPr>
              <a:t>、存储容量：</a:t>
            </a:r>
            <a:r>
              <a:rPr lang="zh-CN" altLang="en-US" sz="2400" dirty="0">
                <a:solidFill>
                  <a:schemeClr val="tx1"/>
                </a:solidFill>
              </a:rPr>
              <a:t>一个磁盘存储器所能存储的</a:t>
            </a:r>
            <a:r>
              <a:rPr lang="zh-CN" altLang="en-US" sz="2400" dirty="0">
                <a:solidFill>
                  <a:srgbClr val="FF0000"/>
                </a:solidFill>
              </a:rPr>
              <a:t>字节总数</a:t>
            </a:r>
            <a:endParaRPr lang="zh-CN" altLang="en-US" sz="2400" dirty="0">
              <a:solidFill>
                <a:schemeClr val="tx1"/>
              </a:solidFill>
            </a:endParaRPr>
          </a:p>
          <a:p>
            <a:pPr marL="0" indent="0">
              <a:lnSpc>
                <a:spcPct val="110000"/>
              </a:lnSpc>
              <a:buNone/>
            </a:pPr>
            <a:r>
              <a:rPr lang="zh-CN" altLang="en-US" sz="2400" dirty="0">
                <a:sym typeface="+mn-ea"/>
              </a:rPr>
              <a:t> </a:t>
            </a:r>
            <a:r>
              <a:rPr lang="en-US" altLang="zh-CN" sz="2400" dirty="0">
                <a:sym typeface="+mn-ea"/>
              </a:rPr>
              <a:t>(1)</a:t>
            </a:r>
            <a:r>
              <a:rPr lang="zh-CN" altLang="en-US" sz="2400" dirty="0">
                <a:solidFill>
                  <a:srgbClr val="0000FF"/>
                </a:solidFill>
              </a:rPr>
              <a:t>格式化容量</a:t>
            </a:r>
            <a:r>
              <a:rPr lang="zh-CN" altLang="en-US" sz="2400" dirty="0">
                <a:solidFill>
                  <a:schemeClr val="tx1"/>
                </a:solidFill>
              </a:rPr>
              <a:t>：</a:t>
            </a:r>
            <a:r>
              <a:rPr lang="zh-CN" altLang="en-US" sz="2400" dirty="0">
                <a:solidFill>
                  <a:schemeClr val="tx1"/>
                </a:solidFill>
              </a:rPr>
              <a:t>按照某种特定的记录格式所能存储信息的总量</a:t>
            </a:r>
            <a:endParaRPr lang="zh-CN" altLang="en-US" sz="2400" dirty="0">
              <a:solidFill>
                <a:schemeClr val="tx1"/>
              </a:solidFill>
            </a:endParaRPr>
          </a:p>
          <a:p>
            <a:pPr marL="0" indent="0">
              <a:lnSpc>
                <a:spcPct val="110000"/>
              </a:lnSpc>
              <a:buNone/>
            </a:pPr>
            <a:r>
              <a:rPr lang="zh-CN" altLang="en-US" sz="2400" dirty="0">
                <a:solidFill>
                  <a:schemeClr val="tx1"/>
                </a:solidFill>
              </a:rPr>
              <a:t>      用户可以</a:t>
            </a:r>
            <a:r>
              <a:rPr lang="zh-CN" altLang="en-US" sz="2400" dirty="0">
                <a:solidFill>
                  <a:srgbClr val="FF0000"/>
                </a:solidFill>
              </a:rPr>
              <a:t>真正使用的容量</a:t>
            </a:r>
            <a:r>
              <a:rPr lang="zh-CN" altLang="en-US" sz="2400" dirty="0">
                <a:solidFill>
                  <a:schemeClr val="tx1"/>
                </a:solidFill>
              </a:rPr>
              <a:t>。</a:t>
            </a:r>
            <a:r>
              <a:rPr lang="zh-CN" altLang="en-US" sz="2400" dirty="0">
                <a:solidFill>
                  <a:srgbClr val="FF00FF"/>
                </a:solidFill>
              </a:rPr>
              <a:t>（格式化）</a:t>
            </a:r>
            <a:endParaRPr lang="zh-CN" altLang="en-US" sz="2400" dirty="0">
              <a:solidFill>
                <a:srgbClr val="FF00FF"/>
              </a:solidFill>
            </a:endParaRPr>
          </a:p>
          <a:p>
            <a:pPr marL="0" indent="0">
              <a:lnSpc>
                <a:spcPct val="110000"/>
              </a:lnSpc>
              <a:buNone/>
            </a:pPr>
            <a:r>
              <a:rPr lang="en-US" altLang="zh-CN" sz="2400" dirty="0">
                <a:sym typeface="+mn-ea"/>
              </a:rPr>
              <a:t> (2)</a:t>
            </a:r>
            <a:r>
              <a:rPr lang="zh-CN" altLang="en-US" sz="2400" dirty="0">
                <a:solidFill>
                  <a:srgbClr val="0000FF"/>
                </a:solidFill>
              </a:rPr>
              <a:t>非格式化容量</a:t>
            </a:r>
            <a:r>
              <a:rPr lang="zh-CN" altLang="en-US" sz="2400" dirty="0"/>
              <a:t>：</a:t>
            </a:r>
            <a:r>
              <a:rPr lang="zh-CN" altLang="en-US" sz="2400" dirty="0">
                <a:solidFill>
                  <a:schemeClr val="tx1"/>
                </a:solidFill>
              </a:rPr>
              <a:t>磁记录表面可以利用的磁化单元总数。</a:t>
            </a:r>
            <a:endParaRPr lang="zh-CN" altLang="en-US" sz="2400" dirty="0">
              <a:solidFill>
                <a:schemeClr val="tx1"/>
              </a:solidFill>
            </a:endParaRPr>
          </a:p>
          <a:p>
            <a:pPr marL="0" indent="0">
              <a:lnSpc>
                <a:spcPct val="110000"/>
              </a:lnSpc>
              <a:buNone/>
            </a:pPr>
            <a:r>
              <a:rPr lang="zh-CN" altLang="en-US" sz="2400" dirty="0"/>
              <a:t>                  </a:t>
            </a:r>
            <a:r>
              <a:rPr lang="zh-CN" altLang="en-US" sz="2400" dirty="0">
                <a:solidFill>
                  <a:schemeClr val="tx1"/>
                </a:solidFill>
              </a:rPr>
              <a:t>格式化容量一般是非格式化容量的</a:t>
            </a:r>
            <a:r>
              <a:rPr lang="en-US" altLang="zh-CN" sz="2400" dirty="0">
                <a:solidFill>
                  <a:srgbClr val="FF0000"/>
                </a:solidFill>
              </a:rPr>
              <a:t>60%—70%</a:t>
            </a:r>
            <a:endParaRPr lang="en-US" altLang="zh-CN" sz="2400" dirty="0">
              <a:solidFill>
                <a:srgbClr val="FF0000"/>
              </a:solidFill>
            </a:endParaRPr>
          </a:p>
        </p:txBody>
      </p:sp>
      <p:sp>
        <p:nvSpPr>
          <p:cNvPr id="2" name="标题 1"/>
          <p:cNvSpPr/>
          <p:nvPr>
            <p:ph type="title"/>
          </p:nvPr>
        </p:nvSpPr>
        <p:spPr>
          <a:xfrm>
            <a:off x="397510" y="0"/>
            <a:ext cx="7543800" cy="791210"/>
          </a:xfrm>
        </p:spPr>
        <p:txBody>
          <a:bodyPr/>
          <a:p>
            <a:r>
              <a:rPr lang="en-US" altLang="zh-CN" dirty="0">
                <a:sym typeface="+mn-ea"/>
              </a:rPr>
              <a:t>7.2.5 </a:t>
            </a:r>
            <a:r>
              <a:rPr lang="zh-CN" altLang="en-US" dirty="0">
                <a:sym typeface="+mn-ea"/>
              </a:rPr>
              <a:t>磁盘存储器的技术指标</a:t>
            </a:r>
            <a:endParaRPr lang="zh-CN" altLang="en-US"/>
          </a:p>
        </p:txBody>
      </p:sp>
      <p:sp>
        <p:nvSpPr>
          <p:cNvPr id="7" name="文本框 6"/>
          <p:cNvSpPr txBox="1"/>
          <p:nvPr/>
        </p:nvSpPr>
        <p:spPr>
          <a:xfrm>
            <a:off x="309245" y="5133340"/>
            <a:ext cx="7766685" cy="1198880"/>
          </a:xfrm>
          <a:prstGeom prst="rect">
            <a:avLst/>
          </a:prstGeom>
          <a:solidFill>
            <a:schemeClr val="accent1">
              <a:lumMod val="60000"/>
              <a:lumOff val="40000"/>
            </a:schemeClr>
          </a:solidFill>
        </p:spPr>
        <p:txBody>
          <a:bodyPr wrap="square" rtlCol="0">
            <a:spAutoFit/>
          </a:bodyPr>
          <a:p>
            <a:r>
              <a:rPr lang="zh-CN" altLang="en-US" sz="2400" b="1">
                <a:solidFill>
                  <a:srgbClr val="FF0000"/>
                </a:solidFill>
              </a:rPr>
              <a:t>问题：你买回的</a:t>
            </a:r>
            <a:r>
              <a:rPr lang="en-US" altLang="zh-CN" sz="2400" b="1">
                <a:solidFill>
                  <a:srgbClr val="FF0000"/>
                </a:solidFill>
              </a:rPr>
              <a:t>1T</a:t>
            </a:r>
            <a:r>
              <a:rPr lang="zh-CN" altLang="en-US" sz="2400" b="1">
                <a:solidFill>
                  <a:srgbClr val="FF0000"/>
                </a:solidFill>
              </a:rPr>
              <a:t>硬盘（厂家数据）实际大小是多少？</a:t>
            </a:r>
            <a:endParaRPr lang="zh-CN" altLang="en-US" sz="2400" b="1">
              <a:solidFill>
                <a:srgbClr val="FF0000"/>
              </a:solidFill>
            </a:endParaRPr>
          </a:p>
          <a:p>
            <a:r>
              <a:rPr lang="zh-CN" altLang="en-US" sz="2400" b="1"/>
              <a:t>你认为的</a:t>
            </a:r>
            <a:r>
              <a:rPr lang="en-US" altLang="zh-CN" sz="2400" b="1"/>
              <a:t>     1T =2</a:t>
            </a:r>
            <a:r>
              <a:rPr lang="en-US" altLang="zh-CN" sz="2400" b="1" baseline="40000">
                <a:solidFill>
                  <a:schemeClr val="tx1"/>
                </a:solidFill>
                <a:uFillTx/>
              </a:rPr>
              <a:t>40  </a:t>
            </a:r>
            <a:r>
              <a:rPr lang="en-US" altLang="zh-CN" sz="2400" b="1">
                <a:solidFill>
                  <a:schemeClr val="tx1"/>
                </a:solidFill>
                <a:uFillTx/>
              </a:rPr>
              <a:t>=1024</a:t>
            </a:r>
            <a:r>
              <a:rPr lang="en-US" altLang="zh-CN" sz="2400" b="1" baseline="50000">
                <a:uFillTx/>
                <a:sym typeface="+mn-ea"/>
              </a:rPr>
              <a:t>4  </a:t>
            </a:r>
            <a:r>
              <a:rPr lang="en-US" altLang="zh-CN" sz="2400" b="1"/>
              <a:t>=1024*1024*1024*1024</a:t>
            </a:r>
            <a:endParaRPr lang="en-US" altLang="zh-CN" sz="2400" b="1"/>
          </a:p>
          <a:p>
            <a:r>
              <a:rPr lang="zh-CN" altLang="en-US" sz="2400" b="1"/>
              <a:t>厂家认为的</a:t>
            </a:r>
            <a:r>
              <a:rPr lang="en-US" altLang="zh-CN" sz="2400" b="1"/>
              <a:t> 1T =</a:t>
            </a:r>
            <a:r>
              <a:rPr lang="en-US" altLang="zh-CN" sz="2400" b="1">
                <a:sym typeface="+mn-ea"/>
              </a:rPr>
              <a:t>2</a:t>
            </a:r>
            <a:r>
              <a:rPr lang="en-US" altLang="zh-CN" sz="2400" b="1" baseline="40000">
                <a:uFillTx/>
                <a:sym typeface="+mn-ea"/>
              </a:rPr>
              <a:t>40  </a:t>
            </a:r>
            <a:r>
              <a:rPr lang="en-US" altLang="zh-CN" sz="2400" b="1"/>
              <a:t>=1000</a:t>
            </a:r>
            <a:r>
              <a:rPr lang="en-US" altLang="zh-CN" sz="2400" b="1" baseline="50000">
                <a:solidFill>
                  <a:schemeClr val="tx1"/>
                </a:solidFill>
                <a:uFillTx/>
              </a:rPr>
              <a:t>4</a:t>
            </a:r>
            <a:r>
              <a:rPr lang="en-US" altLang="zh-CN" sz="2400" b="1"/>
              <a:t>  =1000*1000*1000*1000</a:t>
            </a:r>
            <a:endParaRPr lang="en-US" altLang="zh-CN" sz="2400" b="1"/>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ltLang="zh-CN" sz="4000" dirty="0">
                <a:sym typeface="+mn-ea"/>
              </a:rPr>
              <a:t>7.2.5 </a:t>
            </a:r>
            <a:r>
              <a:rPr lang="zh-CN" altLang="en-US" sz="4000" dirty="0">
                <a:sym typeface="+mn-ea"/>
              </a:rPr>
              <a:t>磁盘存储器的技术指标</a:t>
            </a:r>
            <a:endParaRPr lang="zh-CN" altLang="en-US" sz="4000" i="1"/>
          </a:p>
        </p:txBody>
      </p:sp>
      <p:sp>
        <p:nvSpPr>
          <p:cNvPr id="75779" name="Rectangle 3"/>
          <p:cNvSpPr>
            <a:spLocks noGrp="1" noChangeArrowheads="1"/>
          </p:cNvSpPr>
          <p:nvPr>
            <p:ph type="body" idx="1"/>
          </p:nvPr>
        </p:nvSpPr>
        <p:spPr>
          <a:xfrm>
            <a:off x="251460" y="1110615"/>
            <a:ext cx="8229600" cy="1287145"/>
          </a:xfrm>
        </p:spPr>
        <p:txBody>
          <a:bodyPr/>
          <a:lstStyle/>
          <a:p>
            <a:pPr marL="0" indent="0">
              <a:lnSpc>
                <a:spcPct val="110000"/>
              </a:lnSpc>
              <a:buNone/>
            </a:pPr>
            <a:r>
              <a:rPr lang="en-US" altLang="zh-CN" sz="2400" dirty="0">
                <a:solidFill>
                  <a:srgbClr val="FF0000"/>
                </a:solidFill>
              </a:rPr>
              <a:t>3</a:t>
            </a:r>
            <a:r>
              <a:rPr lang="zh-CN" altLang="en-US" sz="2400" dirty="0">
                <a:solidFill>
                  <a:srgbClr val="FF0000"/>
                </a:solidFill>
              </a:rPr>
              <a:t>、平均寻址时间 </a:t>
            </a:r>
            <a:r>
              <a:rPr lang="zh-CN" altLang="en-US" sz="2400" dirty="0">
                <a:solidFill>
                  <a:schemeClr val="tx1"/>
                </a:solidFill>
              </a:rPr>
              <a:t>：从</a:t>
            </a:r>
            <a:r>
              <a:rPr lang="zh-CN" altLang="en-US" sz="2400" dirty="0">
                <a:solidFill>
                  <a:schemeClr val="tx2">
                    <a:lumMod val="60000"/>
                    <a:lumOff val="40000"/>
                  </a:schemeClr>
                </a:solidFill>
              </a:rPr>
              <a:t>发出读写命令后</a:t>
            </a:r>
            <a:r>
              <a:rPr lang="zh-CN" altLang="en-US" sz="2400" dirty="0">
                <a:solidFill>
                  <a:schemeClr val="tx1"/>
                </a:solidFill>
              </a:rPr>
              <a:t>，</a:t>
            </a:r>
            <a:r>
              <a:rPr lang="zh-CN" altLang="en-US" sz="2400" dirty="0">
                <a:solidFill>
                  <a:srgbClr val="FF00FF"/>
                </a:solidFill>
              </a:rPr>
              <a:t>磁头</a:t>
            </a:r>
            <a:r>
              <a:rPr lang="zh-CN" altLang="en-US" sz="2400" dirty="0">
                <a:solidFill>
                  <a:schemeClr val="tx1"/>
                </a:solidFill>
              </a:rPr>
              <a:t>从某一起始位置移动至需要访问的磁道</a:t>
            </a:r>
            <a:r>
              <a:rPr lang="zh-CN" altLang="en-US" sz="2400" dirty="0">
                <a:solidFill>
                  <a:schemeClr val="tx1"/>
                </a:solidFill>
                <a:sym typeface="+mn-ea"/>
              </a:rPr>
              <a:t>位置</a:t>
            </a:r>
            <a:r>
              <a:rPr lang="zh-CN" altLang="en-US" sz="2400" dirty="0">
                <a:solidFill>
                  <a:schemeClr val="tx1"/>
                </a:solidFill>
              </a:rPr>
              <a:t>，再到磁道上需要访问的</a:t>
            </a:r>
            <a:r>
              <a:rPr lang="zh-CN" altLang="en-US" sz="2400" dirty="0">
                <a:solidFill>
                  <a:srgbClr val="FF00FF"/>
                </a:solidFill>
              </a:rPr>
              <a:t>扇区</a:t>
            </a:r>
            <a:r>
              <a:rPr lang="zh-CN" altLang="en-US" sz="2400" dirty="0">
                <a:solidFill>
                  <a:schemeClr val="tx1"/>
                </a:solidFill>
              </a:rPr>
              <a:t>旋转</a:t>
            </a:r>
            <a:r>
              <a:rPr lang="zh-CN" altLang="en-US" sz="2400" dirty="0">
                <a:solidFill>
                  <a:schemeClr val="tx1"/>
                </a:solidFill>
              </a:rPr>
              <a:t>到磁头下方所需的时间。</a:t>
            </a:r>
            <a:endParaRPr lang="zh-CN" altLang="en-US" sz="2400" dirty="0">
              <a:solidFill>
                <a:schemeClr val="tx1"/>
              </a:solidFill>
            </a:endParaRPr>
          </a:p>
          <a:p>
            <a:pPr marL="0" indent="0">
              <a:lnSpc>
                <a:spcPct val="110000"/>
              </a:lnSpc>
              <a:buNone/>
            </a:pPr>
            <a:endParaRPr lang="zh-CN" altLang="en-US" dirty="0">
              <a:solidFill>
                <a:schemeClr val="tx1"/>
              </a:solidFill>
            </a:endParaRPr>
          </a:p>
        </p:txBody>
      </p:sp>
      <p:sp>
        <p:nvSpPr>
          <p:cNvPr id="2" name="Rectangle 3"/>
          <p:cNvSpPr>
            <a:spLocks noGrp="1" noChangeArrowheads="1"/>
          </p:cNvSpPr>
          <p:nvPr/>
        </p:nvSpPr>
        <p:spPr>
          <a:xfrm>
            <a:off x="251460" y="2495550"/>
            <a:ext cx="8776970" cy="2853055"/>
          </a:xfrm>
          <a:prstGeom prst="rect">
            <a:avLst/>
          </a:prstGeom>
          <a:noFill/>
          <a:ln w="9525">
            <a:noFill/>
          </a:ln>
        </p:spPr>
        <p:txBody>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b="1">
                <a:solidFill>
                  <a:srgbClr val="FF00FF"/>
                </a:solidFill>
                <a:latin typeface="黑体" panose="02010609060101010101" charset="-122"/>
                <a:ea typeface="黑体" panose="02010609060101010101" charset="-122"/>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b="1">
                <a:solidFill>
                  <a:schemeClr val="tx1"/>
                </a:solidFill>
                <a:latin typeface="黑体" panose="02010609060101010101" charset="-122"/>
                <a:ea typeface="黑体" panose="02010609060101010101" charset="-122"/>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b="1">
                <a:solidFill>
                  <a:schemeClr val="tx1"/>
                </a:solidFill>
                <a:latin typeface="黑体" panose="02010609060101010101" charset="-122"/>
                <a:ea typeface="黑体" panose="02010609060101010101" charset="-122"/>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b="1">
                <a:solidFill>
                  <a:schemeClr val="tx1"/>
                </a:solidFill>
                <a:latin typeface="黑体" panose="02010609060101010101" charset="-122"/>
                <a:ea typeface="黑体" panose="02010609060101010101" charset="-122"/>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b="1">
                <a:solidFill>
                  <a:schemeClr val="tx1"/>
                </a:solidFill>
                <a:latin typeface="黑体" panose="02010609060101010101" charset="-122"/>
                <a:ea typeface="黑体" panose="02010609060101010101" charset="-122"/>
              </a:defRPr>
            </a:lvl5pPr>
            <a:lvl6pPr marL="20561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33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705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7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a:lstStyle>
          <a:p>
            <a:pPr marL="0" indent="0">
              <a:lnSpc>
                <a:spcPct val="110000"/>
              </a:lnSpc>
              <a:buNone/>
            </a:pPr>
            <a:r>
              <a:rPr lang="en-US" altLang="zh-CN" sz="2400" dirty="0">
                <a:solidFill>
                  <a:srgbClr val="0000FF"/>
                </a:solidFill>
              </a:rPr>
              <a:t>(1)</a:t>
            </a:r>
            <a:r>
              <a:rPr lang="zh-CN" altLang="en-US" sz="2400" dirty="0">
                <a:solidFill>
                  <a:srgbClr val="FF0000"/>
                </a:solidFill>
                <a:sym typeface="+mn-ea"/>
              </a:rPr>
              <a:t>定位时间、找道时间、</a:t>
            </a:r>
            <a:r>
              <a:rPr lang="zh-CN" altLang="en-US" sz="2400" dirty="0">
                <a:solidFill>
                  <a:srgbClr val="FF0000"/>
                </a:solidFill>
                <a:sym typeface="+mn-ea"/>
              </a:rPr>
              <a:t>寻道</a:t>
            </a:r>
            <a:r>
              <a:rPr lang="zh-CN" altLang="en-US" sz="2400" dirty="0">
                <a:solidFill>
                  <a:srgbClr val="FF0000"/>
                </a:solidFill>
                <a:sym typeface="+mn-ea"/>
              </a:rPr>
              <a:t>时间：</a:t>
            </a:r>
            <a:r>
              <a:rPr lang="zh-CN" altLang="en-US" sz="2400" dirty="0">
                <a:solidFill>
                  <a:schemeClr val="tx1"/>
                </a:solidFill>
              </a:rPr>
              <a:t>将磁头定位至所要求的磁道上所需的时间。</a:t>
            </a:r>
            <a:r>
              <a:rPr lang="zh-CN" altLang="en-US" sz="2400" dirty="0">
                <a:solidFill>
                  <a:srgbClr val="FF00FF"/>
                </a:solidFill>
              </a:rPr>
              <a:t>（</a:t>
            </a:r>
            <a:r>
              <a:rPr lang="zh-CN" altLang="en-US" sz="2400" dirty="0">
                <a:solidFill>
                  <a:srgbClr val="FF00FF"/>
                </a:solidFill>
                <a:sym typeface="+mn-ea"/>
              </a:rPr>
              <a:t>平均找道时间</a:t>
            </a:r>
            <a:r>
              <a:rPr lang="zh-CN" altLang="en-US" sz="2400" dirty="0">
                <a:solidFill>
                  <a:srgbClr val="FF00FF"/>
                </a:solidFill>
              </a:rPr>
              <a:t>）</a:t>
            </a:r>
            <a:endParaRPr lang="zh-CN" altLang="en-US" sz="2400" dirty="0">
              <a:solidFill>
                <a:schemeClr val="tx1"/>
              </a:solidFill>
            </a:endParaRPr>
          </a:p>
          <a:p>
            <a:pPr marL="0" indent="0">
              <a:lnSpc>
                <a:spcPct val="110000"/>
              </a:lnSpc>
              <a:buNone/>
            </a:pPr>
            <a:r>
              <a:rPr lang="en-US" altLang="zh-CN" sz="2400" dirty="0">
                <a:solidFill>
                  <a:srgbClr val="0000FF"/>
                </a:solidFill>
                <a:sym typeface="+mn-ea"/>
              </a:rPr>
              <a:t>(2)</a:t>
            </a:r>
            <a:r>
              <a:rPr lang="zh-CN" altLang="en-US" sz="2400" dirty="0">
                <a:solidFill>
                  <a:srgbClr val="FF0000"/>
                </a:solidFill>
                <a:sym typeface="+mn-ea"/>
              </a:rPr>
              <a:t>等待时间、寻区时间、</a:t>
            </a:r>
            <a:r>
              <a:rPr lang="zh-CN" altLang="en-US" sz="2400" dirty="0">
                <a:solidFill>
                  <a:srgbClr val="FF0000"/>
                </a:solidFill>
                <a:sym typeface="+mn-ea"/>
              </a:rPr>
              <a:t>旋转延时时间）</a:t>
            </a:r>
            <a:r>
              <a:rPr lang="zh-CN" altLang="en-US" sz="2400" dirty="0">
                <a:solidFill>
                  <a:schemeClr val="tx1"/>
                </a:solidFill>
              </a:rPr>
              <a:t>：磁道上需要访问的扇区旋转到达磁头下所需的时间</a:t>
            </a:r>
            <a:endParaRPr lang="zh-CN" altLang="en-US" sz="2400" dirty="0">
              <a:solidFill>
                <a:schemeClr val="tx1"/>
              </a:solidFill>
            </a:endParaRPr>
          </a:p>
          <a:p>
            <a:pPr marL="0" indent="0">
              <a:lnSpc>
                <a:spcPct val="110000"/>
              </a:lnSpc>
              <a:buNone/>
            </a:pPr>
            <a:r>
              <a:rPr lang="en-US" altLang="zh-CN" sz="2400" dirty="0">
                <a:sym typeface="+mn-ea"/>
              </a:rPr>
              <a:t> </a:t>
            </a:r>
            <a:r>
              <a:rPr lang="zh-CN" altLang="en-US" sz="2400" dirty="0">
                <a:sym typeface="+mn-ea"/>
              </a:rPr>
              <a:t>平均</a:t>
            </a:r>
            <a:r>
              <a:rPr lang="zh-CN" altLang="en-US" sz="2400" dirty="0">
                <a:solidFill>
                  <a:srgbClr val="FF00FF"/>
                </a:solidFill>
                <a:sym typeface="+mn-ea"/>
              </a:rPr>
              <a:t>旋转延时</a:t>
            </a:r>
            <a:r>
              <a:rPr lang="zh-CN" altLang="en-US" sz="2400" dirty="0">
                <a:sym typeface="+mn-ea"/>
              </a:rPr>
              <a:t>时间 </a:t>
            </a:r>
            <a:r>
              <a:rPr lang="en-US" altLang="zh-CN" sz="2400" dirty="0">
                <a:sym typeface="+mn-ea"/>
              </a:rPr>
              <a:t>= </a:t>
            </a:r>
            <a:r>
              <a:rPr lang="zh-CN" altLang="en-US" sz="2400" dirty="0">
                <a:solidFill>
                  <a:schemeClr val="tx1"/>
                </a:solidFill>
                <a:sym typeface="+mn-ea"/>
              </a:rPr>
              <a:t>磁盘旋转一周所需时间的一半</a:t>
            </a:r>
            <a:r>
              <a:rPr lang="en-US" altLang="zh-CN" sz="2400" dirty="0">
                <a:solidFill>
                  <a:schemeClr val="tx1"/>
                </a:solidFill>
                <a:sym typeface="+mn-ea"/>
              </a:rPr>
              <a:t>= 1/</a:t>
            </a:r>
            <a:r>
              <a:rPr lang="en-US" altLang="zh-CN" sz="2400" dirty="0">
                <a:solidFill>
                  <a:srgbClr val="00B050"/>
                </a:solidFill>
                <a:sym typeface="+mn-ea"/>
              </a:rPr>
              <a:t>(2r)</a:t>
            </a:r>
            <a:endParaRPr lang="zh-CN" altLang="en-US" sz="2400" dirty="0">
              <a:sym typeface="+mn-ea"/>
            </a:endParaRPr>
          </a:p>
          <a:p>
            <a:pPr marL="0" indent="0">
              <a:lnSpc>
                <a:spcPct val="110000"/>
              </a:lnSpc>
              <a:buNone/>
            </a:pPr>
            <a:r>
              <a:rPr lang="zh-CN" altLang="en-US" sz="2400" dirty="0">
                <a:sym typeface="+mn-ea"/>
              </a:rPr>
              <a:t> </a:t>
            </a:r>
            <a:r>
              <a:rPr lang="zh-CN" altLang="en-US" sz="2400" dirty="0">
                <a:solidFill>
                  <a:srgbClr val="00B050"/>
                </a:solidFill>
                <a:sym typeface="+mn-ea"/>
              </a:rPr>
              <a:t> 例：转速</a:t>
            </a:r>
            <a:r>
              <a:rPr lang="en-US" altLang="zh-CN" sz="2400" dirty="0">
                <a:solidFill>
                  <a:srgbClr val="00B050"/>
                </a:solidFill>
                <a:sym typeface="+mn-ea"/>
              </a:rPr>
              <a:t>r=7200</a:t>
            </a:r>
            <a:r>
              <a:rPr lang="zh-CN" altLang="en-US" sz="2400" dirty="0">
                <a:solidFill>
                  <a:srgbClr val="00B050"/>
                </a:solidFill>
                <a:sym typeface="+mn-ea"/>
              </a:rPr>
              <a:t>转</a:t>
            </a:r>
            <a:r>
              <a:rPr lang="en-US" altLang="zh-CN" sz="2400" dirty="0">
                <a:solidFill>
                  <a:srgbClr val="00B050"/>
                </a:solidFill>
                <a:sym typeface="+mn-ea"/>
              </a:rPr>
              <a:t>/</a:t>
            </a:r>
            <a:r>
              <a:rPr lang="zh-CN" altLang="en-US" sz="2400" dirty="0">
                <a:solidFill>
                  <a:srgbClr val="00B050"/>
                </a:solidFill>
                <a:sym typeface="+mn-ea"/>
              </a:rPr>
              <a:t>分的磁盘平均等待时间</a:t>
            </a:r>
            <a:r>
              <a:rPr lang="en-US" altLang="zh-CN" sz="2400" dirty="0">
                <a:solidFill>
                  <a:srgbClr val="00B050"/>
                </a:solidFill>
                <a:sym typeface="+mn-ea"/>
              </a:rPr>
              <a:t>=1/(2r)=</a:t>
            </a:r>
            <a:r>
              <a:rPr lang="en-US" altLang="zh-CN" sz="2400" dirty="0">
                <a:solidFill>
                  <a:srgbClr val="00B050"/>
                </a:solidFill>
                <a:sym typeface="+mn-ea"/>
              </a:rPr>
              <a:t>4.16ms</a:t>
            </a:r>
            <a:endParaRPr lang="zh-CN" altLang="en-US" sz="2400" dirty="0">
              <a:solidFill>
                <a:srgbClr val="00B050"/>
              </a:solidFill>
            </a:endParaRPr>
          </a:p>
          <a:p>
            <a:pPr marL="0" indent="0">
              <a:lnSpc>
                <a:spcPct val="110000"/>
              </a:lnSpc>
              <a:buNone/>
            </a:pPr>
            <a:endParaRPr lang="zh-CN" altLang="en-US" dirty="0">
              <a:solidFill>
                <a:schemeClr val="tx1"/>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ltLang="zh-CN" sz="4000" dirty="0">
                <a:sym typeface="+mn-ea"/>
              </a:rPr>
              <a:t>7.2.5 </a:t>
            </a:r>
            <a:r>
              <a:rPr lang="zh-CN" altLang="en-US" sz="4000" dirty="0">
                <a:sym typeface="+mn-ea"/>
              </a:rPr>
              <a:t>磁盘存储器的技术指标</a:t>
            </a:r>
            <a:endParaRPr lang="zh-CN" altLang="en-US" sz="4000" i="1"/>
          </a:p>
        </p:txBody>
      </p:sp>
      <p:sp>
        <p:nvSpPr>
          <p:cNvPr id="75779" name="Rectangle 3"/>
          <p:cNvSpPr>
            <a:spLocks noGrp="1" noChangeArrowheads="1"/>
          </p:cNvSpPr>
          <p:nvPr>
            <p:ph type="body" idx="1"/>
          </p:nvPr>
        </p:nvSpPr>
        <p:spPr>
          <a:xfrm>
            <a:off x="544830" y="1110615"/>
            <a:ext cx="8229600" cy="3357880"/>
          </a:xfrm>
        </p:spPr>
        <p:txBody>
          <a:bodyPr/>
          <a:lstStyle/>
          <a:p>
            <a:pPr marL="0" indent="0">
              <a:lnSpc>
                <a:spcPct val="110000"/>
              </a:lnSpc>
              <a:buNone/>
            </a:pPr>
            <a:r>
              <a:rPr lang="en-US" altLang="zh-CN" sz="2400" dirty="0">
                <a:solidFill>
                  <a:srgbClr val="FF0000"/>
                </a:solidFill>
              </a:rPr>
              <a:t>4</a:t>
            </a:r>
            <a:r>
              <a:rPr lang="zh-CN" altLang="en-US" sz="2400" dirty="0">
                <a:solidFill>
                  <a:srgbClr val="FF0000"/>
                </a:solidFill>
              </a:rPr>
              <a:t>、平均存取时间 </a:t>
            </a:r>
            <a:r>
              <a:rPr lang="zh-CN" altLang="en-US" sz="2400" dirty="0">
                <a:solidFill>
                  <a:schemeClr val="tx1"/>
                </a:solidFill>
              </a:rPr>
              <a:t>：</a:t>
            </a:r>
            <a:r>
              <a:rPr lang="zh-CN" altLang="en-US" sz="2400" dirty="0">
                <a:solidFill>
                  <a:schemeClr val="tx1"/>
                </a:solidFill>
              </a:rPr>
              <a:t>从</a:t>
            </a:r>
            <a:r>
              <a:rPr lang="zh-CN" altLang="en-US" sz="2400" dirty="0">
                <a:solidFill>
                  <a:schemeClr val="tx2">
                    <a:lumMod val="60000"/>
                    <a:lumOff val="40000"/>
                  </a:schemeClr>
                </a:solidFill>
              </a:rPr>
              <a:t>发出读写命令后</a:t>
            </a:r>
            <a:r>
              <a:rPr lang="zh-CN" altLang="en-US" sz="2400" dirty="0">
                <a:solidFill>
                  <a:schemeClr val="tx1"/>
                </a:solidFill>
              </a:rPr>
              <a:t>，到开始第一笔数据读写时所用的平均时间，包括寻道时间、等待时间、数据传输时间。</a:t>
            </a:r>
            <a:endParaRPr lang="zh-CN" altLang="en-US" sz="2400" dirty="0">
              <a:solidFill>
                <a:schemeClr val="tx1"/>
              </a:solidFill>
            </a:endParaRPr>
          </a:p>
          <a:p>
            <a:pPr marL="0" indent="0">
              <a:lnSpc>
                <a:spcPct val="110000"/>
              </a:lnSpc>
              <a:buNone/>
            </a:pPr>
            <a:r>
              <a:rPr lang="zh-CN" altLang="en-US" sz="2400" dirty="0">
                <a:solidFill>
                  <a:srgbClr val="FF0000"/>
                </a:solidFill>
              </a:rPr>
              <a:t>数据传输时间</a:t>
            </a:r>
            <a:r>
              <a:rPr lang="zh-CN" altLang="en-US" sz="2400" dirty="0"/>
              <a:t>：</a:t>
            </a:r>
            <a:r>
              <a:rPr lang="zh-CN" altLang="en-US" sz="2400" dirty="0">
                <a:solidFill>
                  <a:schemeClr val="tx1"/>
                </a:solidFill>
              </a:rPr>
              <a:t>所需数据经过磁头的时间</a:t>
            </a:r>
            <a:r>
              <a:rPr lang="en-US" altLang="zh-CN" sz="2400" dirty="0">
                <a:solidFill>
                  <a:schemeClr val="tx1"/>
                </a:solidFill>
              </a:rPr>
              <a:t> </a:t>
            </a:r>
            <a:endParaRPr lang="zh-CN" altLang="en-US" sz="2400" dirty="0">
              <a:solidFill>
                <a:schemeClr val="tx1"/>
              </a:solidFill>
            </a:endParaRPr>
          </a:p>
          <a:p>
            <a:pPr>
              <a:lnSpc>
                <a:spcPct val="110000"/>
              </a:lnSpc>
              <a:buFont typeface="Wingdings" panose="05000000000000000000" charset="0"/>
              <a:buChar char="l"/>
            </a:pPr>
            <a:r>
              <a:rPr lang="zh-CN" altLang="en-US" sz="2400" dirty="0">
                <a:solidFill>
                  <a:srgbClr val="0000FF"/>
                </a:solidFill>
              </a:rPr>
              <a:t>平均存取时间</a:t>
            </a:r>
            <a:r>
              <a:rPr lang="zh-CN" altLang="en-US" sz="2400" dirty="0">
                <a:solidFill>
                  <a:schemeClr val="tx1"/>
                </a:solidFill>
              </a:rPr>
              <a:t> </a:t>
            </a:r>
            <a:endParaRPr lang="en-US" altLang="zh-CN" sz="2400" dirty="0"/>
          </a:p>
          <a:p>
            <a:pPr marL="0" indent="0">
              <a:lnSpc>
                <a:spcPct val="110000"/>
              </a:lnSpc>
              <a:buNone/>
            </a:pPr>
            <a:r>
              <a:rPr lang="en-US" altLang="zh-CN" sz="2400" dirty="0">
                <a:solidFill>
                  <a:schemeClr val="tx1"/>
                </a:solidFill>
              </a:rPr>
              <a:t>    </a:t>
            </a:r>
            <a:endParaRPr lang="en-US" altLang="zh-CN" sz="2400" dirty="0">
              <a:solidFill>
                <a:schemeClr val="tx1"/>
              </a:solidFill>
            </a:endParaRPr>
          </a:p>
          <a:p>
            <a:pPr marL="0" indent="0">
              <a:lnSpc>
                <a:spcPct val="110000"/>
              </a:lnSpc>
              <a:buNone/>
            </a:pPr>
            <a:r>
              <a:rPr lang="en-US" altLang="zh-CN" sz="2400" dirty="0">
                <a:solidFill>
                  <a:schemeClr val="tx1"/>
                </a:solidFill>
              </a:rPr>
              <a:t>   b</a:t>
            </a:r>
            <a:r>
              <a:rPr lang="zh-CN" altLang="en-US" sz="2400" dirty="0">
                <a:solidFill>
                  <a:schemeClr val="tx1"/>
                </a:solidFill>
              </a:rPr>
              <a:t>：</a:t>
            </a:r>
            <a:r>
              <a:rPr lang="zh-CN" altLang="en-US" sz="2400" dirty="0">
                <a:solidFill>
                  <a:schemeClr val="tx1"/>
                </a:solidFill>
              </a:rPr>
              <a:t>传送的字节数，</a:t>
            </a:r>
            <a:r>
              <a:rPr lang="en-US" altLang="zh-CN" sz="2400" dirty="0">
                <a:solidFill>
                  <a:schemeClr val="tx1"/>
                </a:solidFill>
              </a:rPr>
              <a:t>N</a:t>
            </a:r>
            <a:r>
              <a:rPr lang="zh-CN" altLang="en-US" sz="2400" dirty="0">
                <a:solidFill>
                  <a:schemeClr val="tx1"/>
                </a:solidFill>
              </a:rPr>
              <a:t>：</a:t>
            </a:r>
            <a:r>
              <a:rPr lang="zh-CN" altLang="en-US" sz="2400" dirty="0">
                <a:solidFill>
                  <a:schemeClr val="tx1"/>
                </a:solidFill>
              </a:rPr>
              <a:t>每磁道字节数，</a:t>
            </a:r>
            <a:r>
              <a:rPr lang="en-US" altLang="zh-CN" sz="2400" dirty="0">
                <a:solidFill>
                  <a:schemeClr val="tx1"/>
                </a:solidFill>
              </a:rPr>
              <a:t>r</a:t>
            </a:r>
            <a:r>
              <a:rPr lang="zh-CN" altLang="en-US" sz="2400" dirty="0">
                <a:solidFill>
                  <a:schemeClr val="tx1"/>
                </a:solidFill>
              </a:rPr>
              <a:t>：</a:t>
            </a:r>
            <a:r>
              <a:rPr lang="zh-CN" altLang="en-US" sz="2400" dirty="0">
                <a:solidFill>
                  <a:schemeClr val="tx1"/>
                </a:solidFill>
              </a:rPr>
              <a:t>磁盘的转速</a:t>
            </a:r>
            <a:r>
              <a:rPr lang="zh-CN" altLang="en-US" dirty="0">
                <a:solidFill>
                  <a:schemeClr val="tx1"/>
                </a:solidFill>
              </a:rPr>
              <a:t>　　</a:t>
            </a:r>
            <a:endParaRPr lang="zh-CN" altLang="en-US" dirty="0">
              <a:solidFill>
                <a:schemeClr val="tx1"/>
              </a:solidFill>
            </a:endParaRPr>
          </a:p>
        </p:txBody>
      </p:sp>
      <p:graphicFrame>
        <p:nvGraphicFramePr>
          <p:cNvPr id="2" name="对象 1"/>
          <p:cNvGraphicFramePr/>
          <p:nvPr/>
        </p:nvGraphicFramePr>
        <p:xfrm>
          <a:off x="3275965" y="2853055"/>
          <a:ext cx="3148330" cy="1121410"/>
        </p:xfrm>
        <a:graphic>
          <a:graphicData uri="http://schemas.openxmlformats.org/presentationml/2006/ole">
            <mc:AlternateContent xmlns:mc="http://schemas.openxmlformats.org/markup-compatibility/2006">
              <mc:Choice xmlns:v="urn:schemas-microsoft-com:vml" Requires="v">
                <p:oleObj spid="_x0000_s3" name="" r:id="rId1" imgW="2647950" imgH="863600" progId="Paint.Picture">
                  <p:embed/>
                </p:oleObj>
              </mc:Choice>
              <mc:Fallback>
                <p:oleObj name="" r:id="rId1" imgW="2647950" imgH="863600" progId="Paint.Picture">
                  <p:embed/>
                  <p:pic>
                    <p:nvPicPr>
                      <p:cNvPr id="0" name="图片 2"/>
                      <p:cNvPicPr/>
                      <p:nvPr/>
                    </p:nvPicPr>
                    <p:blipFill>
                      <a:blip r:embed="rId2"/>
                      <a:stretch>
                        <a:fillRect/>
                      </a:stretch>
                    </p:blipFill>
                    <p:spPr>
                      <a:xfrm>
                        <a:off x="3275965" y="2853055"/>
                        <a:ext cx="3148330" cy="1121410"/>
                      </a:xfrm>
                      <a:prstGeom prst="rect">
                        <a:avLst/>
                      </a:prstGeom>
                    </p:spPr>
                  </p:pic>
                </p:oleObj>
              </mc:Fallback>
            </mc:AlternateContent>
          </a:graphicData>
        </a:graphic>
      </p:graphicFrame>
      <p:sp>
        <p:nvSpPr>
          <p:cNvPr id="76803" name="Rectangle 3"/>
          <p:cNvSpPr>
            <a:spLocks noGrp="1" noChangeArrowheads="1"/>
          </p:cNvSpPr>
          <p:nvPr/>
        </p:nvSpPr>
        <p:spPr>
          <a:xfrm>
            <a:off x="395605" y="4797425"/>
            <a:ext cx="8415655" cy="1715770"/>
          </a:xfrm>
          <a:prstGeom prst="rect">
            <a:avLst/>
          </a:prstGeom>
          <a:solidFill>
            <a:schemeClr val="bg1"/>
          </a:solidFill>
          <a:ln w="9525">
            <a:noFill/>
          </a:ln>
        </p:spPr>
        <p:txBody>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b="1">
                <a:solidFill>
                  <a:srgbClr val="FF00FF"/>
                </a:solidFill>
                <a:latin typeface="黑体" panose="02010609060101010101" charset="-122"/>
                <a:ea typeface="黑体" panose="02010609060101010101" charset="-122"/>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b="1">
                <a:solidFill>
                  <a:schemeClr val="tx1"/>
                </a:solidFill>
                <a:latin typeface="黑体" panose="02010609060101010101" charset="-122"/>
                <a:ea typeface="黑体" panose="02010609060101010101" charset="-122"/>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b="1">
                <a:solidFill>
                  <a:schemeClr val="tx1"/>
                </a:solidFill>
                <a:latin typeface="黑体" panose="02010609060101010101" charset="-122"/>
                <a:ea typeface="黑体" panose="02010609060101010101" charset="-122"/>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b="1">
                <a:solidFill>
                  <a:schemeClr val="tx1"/>
                </a:solidFill>
                <a:latin typeface="黑体" panose="02010609060101010101" charset="-122"/>
                <a:ea typeface="黑体" panose="02010609060101010101" charset="-122"/>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b="1">
                <a:solidFill>
                  <a:schemeClr val="tx1"/>
                </a:solidFill>
                <a:latin typeface="黑体" panose="02010609060101010101" charset="-122"/>
                <a:ea typeface="黑体" panose="02010609060101010101" charset="-122"/>
              </a:defRPr>
            </a:lvl5pPr>
            <a:lvl6pPr marL="20561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33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705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7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a:lstStyle>
          <a:p>
            <a:pPr marL="0" indent="0">
              <a:lnSpc>
                <a:spcPct val="130000"/>
              </a:lnSpc>
              <a:buNone/>
            </a:pPr>
            <a:r>
              <a:rPr lang="en-US" altLang="zh-CN" sz="2400" dirty="0">
                <a:solidFill>
                  <a:srgbClr val="FF0000"/>
                </a:solidFill>
                <a:cs typeface="黑体" panose="02010609060101010101" charset="-122"/>
              </a:rPr>
              <a:t>5</a:t>
            </a:r>
            <a:r>
              <a:rPr lang="zh-CN" altLang="en-US" sz="2400" dirty="0">
                <a:solidFill>
                  <a:srgbClr val="FF0000"/>
                </a:solidFill>
                <a:cs typeface="黑体" panose="02010609060101010101" charset="-122"/>
              </a:rPr>
              <a:t>、数据传输率：</a:t>
            </a:r>
            <a:r>
              <a:rPr lang="zh-CN" altLang="en-US" sz="2400" dirty="0">
                <a:solidFill>
                  <a:schemeClr val="tx1"/>
                </a:solidFill>
                <a:cs typeface="黑体" panose="02010609060101010101" charset="-122"/>
              </a:rPr>
              <a:t>磁盘在单位时间内向主机传送数据的字节数</a:t>
            </a:r>
            <a:endParaRPr lang="zh-CN" altLang="en-US" sz="2400" dirty="0">
              <a:solidFill>
                <a:schemeClr val="tx1"/>
              </a:solidFill>
              <a:cs typeface="黑体" panose="02010609060101010101" charset="-122"/>
            </a:endParaRPr>
          </a:p>
          <a:p>
            <a:pPr marL="0" indent="0">
              <a:lnSpc>
                <a:spcPct val="130000"/>
              </a:lnSpc>
              <a:buNone/>
            </a:pPr>
            <a:r>
              <a:rPr lang="en-US" altLang="zh-CN" sz="2400" dirty="0">
                <a:cs typeface="黑体" panose="02010609060101010101" charset="-122"/>
                <a:sym typeface="+mn-ea"/>
              </a:rPr>
              <a:t>①</a:t>
            </a:r>
            <a:r>
              <a:rPr lang="zh-CN" altLang="en-US" sz="2400" dirty="0">
                <a:solidFill>
                  <a:srgbClr val="0000FF"/>
                </a:solidFill>
                <a:cs typeface="黑体" panose="02010609060101010101" charset="-122"/>
                <a:sym typeface="+mn-ea"/>
              </a:rPr>
              <a:t>外部数据传输率</a:t>
            </a:r>
            <a:r>
              <a:rPr lang="zh-CN" altLang="en-US" sz="2400" dirty="0">
                <a:cs typeface="黑体" panose="02010609060101010101" charset="-122"/>
                <a:sym typeface="+mn-ea"/>
              </a:rPr>
              <a:t>：</a:t>
            </a:r>
            <a:r>
              <a:rPr lang="zh-CN" altLang="en-US" sz="2400" dirty="0">
                <a:solidFill>
                  <a:schemeClr val="tx1"/>
                </a:solidFill>
                <a:cs typeface="黑体" panose="02010609060101010101" charset="-122"/>
                <a:sym typeface="+mn-ea"/>
              </a:rPr>
              <a:t>从硬盘</a:t>
            </a:r>
            <a:r>
              <a:rPr lang="en-US" altLang="zh-CN" sz="2400" dirty="0">
                <a:solidFill>
                  <a:schemeClr val="tx1"/>
                </a:solidFill>
                <a:cs typeface="黑体" panose="02010609060101010101" charset="-122"/>
                <a:sym typeface="+mn-ea"/>
              </a:rPr>
              <a:t>cache</a:t>
            </a:r>
            <a:r>
              <a:rPr lang="zh-CN" altLang="en-US" sz="2400" dirty="0">
                <a:solidFill>
                  <a:schemeClr val="tx1"/>
                </a:solidFill>
                <a:cs typeface="黑体" panose="02010609060101010101" charset="-122"/>
                <a:sym typeface="+mn-ea"/>
              </a:rPr>
              <a:t>向</a:t>
            </a:r>
            <a:r>
              <a:rPr lang="en-US" altLang="zh-CN" sz="2400" dirty="0">
                <a:solidFill>
                  <a:schemeClr val="tx1"/>
                </a:solidFill>
                <a:cs typeface="黑体" panose="02010609060101010101" charset="-122"/>
                <a:sym typeface="+mn-ea"/>
              </a:rPr>
              <a:t>CPU</a:t>
            </a:r>
            <a:r>
              <a:rPr lang="zh-CN" altLang="en-US" sz="2400" dirty="0">
                <a:solidFill>
                  <a:schemeClr val="tx1"/>
                </a:solidFill>
                <a:cs typeface="黑体" panose="02010609060101010101" charset="-122"/>
                <a:sym typeface="+mn-ea"/>
              </a:rPr>
              <a:t>传输的</a:t>
            </a:r>
            <a:r>
              <a:rPr lang="zh-CN" altLang="en-US" sz="2400" dirty="0">
                <a:solidFill>
                  <a:schemeClr val="tx1"/>
                </a:solidFill>
                <a:cs typeface="黑体" panose="02010609060101010101" charset="-122"/>
                <a:sym typeface="+mn-ea"/>
              </a:rPr>
              <a:t>数据传输率</a:t>
            </a:r>
            <a:endParaRPr lang="zh-CN" altLang="en-US" sz="2400">
              <a:solidFill>
                <a:schemeClr val="tx1"/>
              </a:solidFill>
              <a:cs typeface="黑体" panose="02010609060101010101" charset="-122"/>
              <a:sym typeface="+mn-ea"/>
            </a:endParaRPr>
          </a:p>
          <a:p>
            <a:pPr marL="0" indent="0">
              <a:lnSpc>
                <a:spcPct val="130000"/>
              </a:lnSpc>
              <a:buNone/>
            </a:pPr>
            <a:r>
              <a:rPr lang="en-US" altLang="zh-CN" sz="2400" dirty="0">
                <a:cs typeface="黑体" panose="02010609060101010101" charset="-122"/>
                <a:sym typeface="+mn-ea"/>
              </a:rPr>
              <a:t>②</a:t>
            </a:r>
            <a:r>
              <a:rPr lang="zh-CN" altLang="en-US" sz="2400" dirty="0">
                <a:solidFill>
                  <a:srgbClr val="0000FF"/>
                </a:solidFill>
                <a:cs typeface="黑体" panose="02010609060101010101" charset="-122"/>
                <a:sym typeface="+mn-ea"/>
              </a:rPr>
              <a:t>内部数据传输率：</a:t>
            </a:r>
            <a:r>
              <a:rPr lang="zh-CN" altLang="en-US" sz="2400" dirty="0">
                <a:solidFill>
                  <a:schemeClr val="tx1"/>
                </a:solidFill>
                <a:cs typeface="黑体" panose="02010609060101010101" charset="-122"/>
                <a:sym typeface="+mn-ea"/>
              </a:rPr>
              <a:t>在</a:t>
            </a:r>
            <a:r>
              <a:rPr lang="zh-CN" altLang="en-US" sz="2400" dirty="0">
                <a:solidFill>
                  <a:schemeClr val="tx1"/>
                </a:solidFill>
                <a:cs typeface="黑体" panose="02010609060101010101" charset="-122"/>
                <a:sym typeface="+mn-ea"/>
              </a:rPr>
              <a:t>硬盘的盘片上读写数据的速率</a:t>
            </a:r>
            <a:endParaRPr lang="zh-CN" altLang="en-US" sz="2400" dirty="0">
              <a:solidFill>
                <a:schemeClr val="tx1"/>
              </a:solidFill>
              <a:cs typeface="黑体" panose="02010609060101010101" charset="-122"/>
              <a:sym typeface="+mn-ea"/>
            </a:endParaRPr>
          </a:p>
          <a:p>
            <a:pPr marL="0" indent="0" algn="just">
              <a:buNone/>
            </a:pPr>
            <a:endParaRPr lang="zh-CN" altLang="en-US" sz="2400" dirty="0">
              <a:solidFill>
                <a:schemeClr val="tx1"/>
              </a:solidFill>
              <a:cs typeface="黑体" panose="02010609060101010101"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
        <p:nvSpPr>
          <p:cNvPr id="27652" name="Rectangle 3"/>
          <p:cNvSpPr>
            <a:spLocks noGrp="1"/>
          </p:cNvSpPr>
          <p:nvPr>
            <p:ph idx="1"/>
          </p:nvPr>
        </p:nvSpPr>
        <p:spPr>
          <a:xfrm>
            <a:off x="0" y="116840"/>
            <a:ext cx="9028430" cy="6334125"/>
          </a:xfrm>
          <a:solidFill>
            <a:schemeClr val="bg1"/>
          </a:solidFill>
        </p:spPr>
        <p:txBody>
          <a:bodyPr vert="horz" wrap="square" lIns="91440" tIns="45720" rIns="91440" bIns="45720" anchor="t"/>
          <a:lstStyle/>
          <a:p>
            <a:pPr eaLnBrk="1" hangingPunct="1">
              <a:lnSpc>
                <a:spcPct val="130000"/>
              </a:lnSpc>
              <a:buNone/>
            </a:pPr>
            <a:r>
              <a:rPr lang="en-US" altLang="zh-CN" sz="2400" dirty="0"/>
              <a:t>【</a:t>
            </a:r>
            <a:r>
              <a:rPr lang="zh-CN" altLang="en-US" sz="2400" dirty="0"/>
              <a:t>例</a:t>
            </a:r>
            <a:r>
              <a:rPr lang="en-US" altLang="zh-CN" sz="2400" dirty="0"/>
              <a:t>7.1】</a:t>
            </a:r>
            <a:r>
              <a:rPr lang="zh-CN" altLang="en-US" sz="2400" dirty="0">
                <a:solidFill>
                  <a:schemeClr val="tx1"/>
                </a:solidFill>
              </a:rPr>
              <a:t>磁盘组有</a:t>
            </a:r>
            <a:r>
              <a:rPr lang="en-US" altLang="zh-CN" sz="2400" dirty="0">
                <a:solidFill>
                  <a:schemeClr val="tx1"/>
                </a:solidFill>
              </a:rPr>
              <a:t>6</a:t>
            </a:r>
            <a:r>
              <a:rPr lang="zh-CN" altLang="en-US" sz="2400" dirty="0">
                <a:solidFill>
                  <a:schemeClr val="tx1"/>
                </a:solidFill>
              </a:rPr>
              <a:t>片磁盘，每片有两个记录面，最上最下两个面不用。存储区域</a:t>
            </a:r>
            <a:r>
              <a:rPr lang="zh-CN" altLang="en-US" sz="2400" dirty="0">
                <a:solidFill>
                  <a:srgbClr val="FF0000"/>
                </a:solidFill>
              </a:rPr>
              <a:t>内径</a:t>
            </a:r>
            <a:r>
              <a:rPr lang="en-US" altLang="zh-CN" sz="2400" dirty="0">
                <a:solidFill>
                  <a:srgbClr val="FF0000"/>
                </a:solidFill>
              </a:rPr>
              <a:t>22cm</a:t>
            </a:r>
            <a:r>
              <a:rPr lang="zh-CN" altLang="en-US" sz="2400" dirty="0">
                <a:solidFill>
                  <a:schemeClr val="tx1"/>
                </a:solidFill>
              </a:rPr>
              <a:t>，</a:t>
            </a:r>
            <a:r>
              <a:rPr lang="zh-CN" altLang="en-US" sz="2400" dirty="0">
                <a:solidFill>
                  <a:srgbClr val="FF0000"/>
                </a:solidFill>
              </a:rPr>
              <a:t>外径</a:t>
            </a:r>
            <a:r>
              <a:rPr lang="en-US" altLang="zh-CN" sz="2400" dirty="0">
                <a:solidFill>
                  <a:srgbClr val="FF0000"/>
                </a:solidFill>
              </a:rPr>
              <a:t>33cm</a:t>
            </a:r>
            <a:r>
              <a:rPr lang="zh-CN" altLang="en-US" sz="2400" dirty="0">
                <a:solidFill>
                  <a:schemeClr val="tx1"/>
                </a:solidFill>
              </a:rPr>
              <a:t>，</a:t>
            </a:r>
            <a:r>
              <a:rPr lang="zh-CN" altLang="en-US" sz="2400" dirty="0">
                <a:solidFill>
                  <a:srgbClr val="FF0000"/>
                </a:solidFill>
              </a:rPr>
              <a:t>道密度为</a:t>
            </a:r>
            <a:r>
              <a:rPr lang="en-US" altLang="zh-CN" sz="2400" dirty="0">
                <a:solidFill>
                  <a:srgbClr val="FF0000"/>
                </a:solidFill>
              </a:rPr>
              <a:t>40</a:t>
            </a:r>
            <a:r>
              <a:rPr lang="zh-CN" altLang="en-US" sz="2400" dirty="0">
                <a:solidFill>
                  <a:srgbClr val="FF0000"/>
                </a:solidFill>
              </a:rPr>
              <a:t>道</a:t>
            </a:r>
            <a:r>
              <a:rPr lang="en-US" altLang="zh-CN" sz="2400" dirty="0">
                <a:solidFill>
                  <a:srgbClr val="FF0000"/>
                </a:solidFill>
              </a:rPr>
              <a:t>/cm</a:t>
            </a:r>
            <a:r>
              <a:rPr lang="zh-CN" altLang="en-US" sz="2400" dirty="0">
                <a:solidFill>
                  <a:schemeClr val="tx1"/>
                </a:solidFill>
              </a:rPr>
              <a:t>，内层位密度</a:t>
            </a:r>
            <a:r>
              <a:rPr lang="en-US" altLang="zh-CN" sz="2400" dirty="0">
                <a:solidFill>
                  <a:schemeClr val="tx1"/>
                </a:solidFill>
              </a:rPr>
              <a:t>400</a:t>
            </a:r>
            <a:r>
              <a:rPr lang="zh-CN" altLang="en-US" sz="2400" dirty="0">
                <a:solidFill>
                  <a:schemeClr val="tx1"/>
                </a:solidFill>
              </a:rPr>
              <a:t>位</a:t>
            </a:r>
            <a:r>
              <a:rPr lang="en-US" altLang="zh-CN" sz="2400" dirty="0">
                <a:solidFill>
                  <a:schemeClr val="tx1"/>
                </a:solidFill>
              </a:rPr>
              <a:t>/cm</a:t>
            </a:r>
            <a:r>
              <a:rPr lang="zh-CN" altLang="en-US" sz="2400" dirty="0">
                <a:solidFill>
                  <a:schemeClr val="tx1"/>
                </a:solidFill>
              </a:rPr>
              <a:t>，转速</a:t>
            </a:r>
            <a:r>
              <a:rPr lang="en-US" altLang="zh-CN" sz="2400" dirty="0">
                <a:solidFill>
                  <a:schemeClr val="tx1"/>
                </a:solidFill>
              </a:rPr>
              <a:t>6000</a:t>
            </a:r>
            <a:r>
              <a:rPr lang="zh-CN" altLang="en-US" sz="2400" dirty="0">
                <a:solidFill>
                  <a:schemeClr val="tx1"/>
                </a:solidFill>
              </a:rPr>
              <a:t>转</a:t>
            </a:r>
            <a:r>
              <a:rPr lang="en-US" altLang="zh-CN" sz="2400" dirty="0">
                <a:solidFill>
                  <a:schemeClr val="tx1"/>
                </a:solidFill>
              </a:rPr>
              <a:t>/</a:t>
            </a:r>
            <a:r>
              <a:rPr lang="zh-CN" altLang="en-US" sz="2400" dirty="0">
                <a:solidFill>
                  <a:schemeClr val="tx1"/>
                </a:solidFill>
              </a:rPr>
              <a:t>分。问：</a:t>
            </a:r>
            <a:endParaRPr lang="zh-CN" altLang="en-US" sz="2400" dirty="0">
              <a:solidFill>
                <a:schemeClr val="tx1"/>
              </a:solidFill>
            </a:endParaRPr>
          </a:p>
          <a:p>
            <a:pPr eaLnBrk="1" hangingPunct="1">
              <a:lnSpc>
                <a:spcPct val="130000"/>
              </a:lnSpc>
              <a:buNone/>
            </a:pPr>
            <a:r>
              <a:rPr lang="en-US" altLang="zh-CN" sz="2400" dirty="0">
                <a:solidFill>
                  <a:srgbClr val="FF0000"/>
                </a:solidFill>
              </a:rPr>
              <a:t>(1)</a:t>
            </a:r>
            <a:r>
              <a:rPr lang="zh-CN" altLang="en-US" sz="2400" dirty="0">
                <a:solidFill>
                  <a:schemeClr val="tx1"/>
                </a:solidFill>
              </a:rPr>
              <a:t>共有多少</a:t>
            </a:r>
            <a:r>
              <a:rPr lang="zh-CN" altLang="en-US" sz="2400" dirty="0">
                <a:solidFill>
                  <a:srgbClr val="FF00FF"/>
                </a:solidFill>
              </a:rPr>
              <a:t>柱面</a:t>
            </a:r>
            <a:r>
              <a:rPr lang="en-US" altLang="zh-CN" sz="2400" dirty="0">
                <a:solidFill>
                  <a:schemeClr val="tx1"/>
                </a:solidFill>
              </a:rPr>
              <a:t>? </a:t>
            </a:r>
            <a:endParaRPr lang="en-US" altLang="zh-CN" sz="2400" dirty="0">
              <a:solidFill>
                <a:schemeClr val="tx1"/>
              </a:solidFill>
            </a:endParaRPr>
          </a:p>
          <a:p>
            <a:pPr eaLnBrk="1" hangingPunct="1">
              <a:lnSpc>
                <a:spcPct val="130000"/>
              </a:lnSpc>
              <a:buNone/>
            </a:pPr>
            <a:r>
              <a:rPr lang="zh-CN" altLang="en-US" sz="2400" dirty="0">
                <a:sym typeface="+mn-ea"/>
              </a:rPr>
              <a:t>解：</a:t>
            </a:r>
            <a:r>
              <a:rPr lang="zh-CN" altLang="en-US" sz="2400" dirty="0">
                <a:solidFill>
                  <a:srgbClr val="0000FF"/>
                </a:solidFill>
                <a:sym typeface="+mn-ea"/>
              </a:rPr>
              <a:t>有效存储区域长度</a:t>
            </a:r>
            <a:r>
              <a:rPr lang="en-US" altLang="zh-CN" sz="2400" dirty="0">
                <a:solidFill>
                  <a:srgbClr val="0000FF"/>
                </a:solidFill>
                <a:sym typeface="+mn-ea"/>
              </a:rPr>
              <a:t> =</a:t>
            </a:r>
            <a:r>
              <a:rPr lang="zh-CN" altLang="en-US" sz="2400" dirty="0">
                <a:solidFill>
                  <a:srgbClr val="0000FF"/>
                </a:solidFill>
                <a:sym typeface="+mn-ea"/>
              </a:rPr>
              <a:t>（</a:t>
            </a:r>
            <a:r>
              <a:rPr lang="en-US" altLang="zh-CN" sz="2400" dirty="0">
                <a:solidFill>
                  <a:srgbClr val="0000FF"/>
                </a:solidFill>
                <a:sym typeface="+mn-ea"/>
              </a:rPr>
              <a:t>33-22</a:t>
            </a:r>
            <a:r>
              <a:rPr lang="zh-CN" altLang="en-US" sz="2400" dirty="0">
                <a:solidFill>
                  <a:srgbClr val="0000FF"/>
                </a:solidFill>
                <a:sym typeface="+mn-ea"/>
              </a:rPr>
              <a:t>）</a:t>
            </a:r>
            <a:r>
              <a:rPr lang="en-US" altLang="zh-CN" sz="2400" dirty="0">
                <a:solidFill>
                  <a:srgbClr val="0000FF"/>
                </a:solidFill>
                <a:sym typeface="+mn-ea"/>
              </a:rPr>
              <a:t>/2 = 5.5(cm)</a:t>
            </a:r>
            <a:endParaRPr lang="en-US" altLang="zh-CN" sz="2400" dirty="0">
              <a:solidFill>
                <a:srgbClr val="0000FF"/>
              </a:solidFill>
            </a:endParaRPr>
          </a:p>
          <a:p>
            <a:pPr eaLnBrk="1" hangingPunct="1">
              <a:lnSpc>
                <a:spcPct val="130000"/>
              </a:lnSpc>
              <a:buNone/>
            </a:pPr>
            <a:r>
              <a:rPr lang="zh-CN" altLang="en-US" sz="2400" dirty="0">
                <a:solidFill>
                  <a:srgbClr val="0000FF"/>
                </a:solidFill>
                <a:sym typeface="+mn-ea"/>
              </a:rPr>
              <a:t>    道数</a:t>
            </a:r>
            <a:r>
              <a:rPr lang="en-US" altLang="zh-CN" sz="2400" dirty="0">
                <a:solidFill>
                  <a:srgbClr val="0000FF"/>
                </a:solidFill>
                <a:sym typeface="+mn-ea"/>
              </a:rPr>
              <a:t> = </a:t>
            </a:r>
            <a:r>
              <a:rPr lang="zh-CN" altLang="en-US" sz="2400" dirty="0">
                <a:solidFill>
                  <a:srgbClr val="0000FF"/>
                </a:solidFill>
                <a:sym typeface="+mn-ea"/>
              </a:rPr>
              <a:t>道密度</a:t>
            </a:r>
            <a:r>
              <a:rPr lang="en-US" altLang="zh-CN" sz="2400" dirty="0">
                <a:solidFill>
                  <a:srgbClr val="0000FF"/>
                </a:solidFill>
                <a:sym typeface="+mn-ea"/>
              </a:rPr>
              <a:t>* </a:t>
            </a:r>
            <a:r>
              <a:rPr lang="zh-CN" altLang="en-US" sz="2400" dirty="0">
                <a:solidFill>
                  <a:srgbClr val="0000FF"/>
                </a:solidFill>
                <a:sym typeface="+mn-ea"/>
              </a:rPr>
              <a:t>长度 </a:t>
            </a:r>
            <a:r>
              <a:rPr lang="en-US" altLang="zh-CN" sz="2400" dirty="0">
                <a:solidFill>
                  <a:srgbClr val="0000FF"/>
                </a:solidFill>
                <a:sym typeface="+mn-ea"/>
              </a:rPr>
              <a:t>= 40×55 = 220</a:t>
            </a:r>
            <a:r>
              <a:rPr lang="zh-CN" altLang="en-US" sz="2400" dirty="0">
                <a:solidFill>
                  <a:srgbClr val="0000FF"/>
                </a:solidFill>
                <a:sym typeface="+mn-ea"/>
              </a:rPr>
              <a:t>道</a:t>
            </a:r>
            <a:endParaRPr lang="en-US" altLang="zh-CN" sz="2400" dirty="0">
              <a:solidFill>
                <a:srgbClr val="0000FF"/>
              </a:solidFill>
            </a:endParaRPr>
          </a:p>
          <a:p>
            <a:pPr eaLnBrk="1" hangingPunct="1">
              <a:lnSpc>
                <a:spcPct val="130000"/>
              </a:lnSpc>
              <a:buNone/>
            </a:pPr>
            <a:r>
              <a:rPr lang="en-US" altLang="zh-CN" sz="2400" dirty="0">
                <a:solidFill>
                  <a:schemeClr val="tx1"/>
                </a:solidFill>
              </a:rPr>
              <a:t>    </a:t>
            </a:r>
            <a:r>
              <a:rPr lang="zh-CN" altLang="en-US" sz="2400" dirty="0">
                <a:solidFill>
                  <a:srgbClr val="0000FF"/>
                </a:solidFill>
              </a:rPr>
              <a:t>柱面数</a:t>
            </a:r>
            <a:r>
              <a:rPr lang="en-US" altLang="zh-CN" sz="2400" dirty="0">
                <a:solidFill>
                  <a:srgbClr val="0000FF"/>
                </a:solidFill>
              </a:rPr>
              <a:t> = </a:t>
            </a:r>
            <a:r>
              <a:rPr lang="zh-CN" altLang="en-US" sz="2400" dirty="0">
                <a:solidFill>
                  <a:srgbClr val="0000FF"/>
                </a:solidFill>
              </a:rPr>
              <a:t>磁道数</a:t>
            </a:r>
            <a:r>
              <a:rPr lang="en-US" altLang="zh-CN" sz="2400" dirty="0">
                <a:solidFill>
                  <a:srgbClr val="0000FF"/>
                </a:solidFill>
              </a:rPr>
              <a:t> = 220</a:t>
            </a:r>
            <a:r>
              <a:rPr lang="zh-CN" altLang="en-US" sz="2400" dirty="0">
                <a:solidFill>
                  <a:srgbClr val="0000FF"/>
                </a:solidFill>
              </a:rPr>
              <a:t>道</a:t>
            </a:r>
            <a:endParaRPr lang="zh-CN" altLang="en-US" sz="2400" dirty="0">
              <a:solidFill>
                <a:srgbClr val="0000FF"/>
              </a:solidFill>
            </a:endParaRPr>
          </a:p>
        </p:txBody>
      </p:sp>
      <p:sp>
        <p:nvSpPr>
          <p:cNvPr id="2" name="文本框 1"/>
          <p:cNvSpPr txBox="1"/>
          <p:nvPr/>
        </p:nvSpPr>
        <p:spPr>
          <a:xfrm>
            <a:off x="2752090" y="1701165"/>
            <a:ext cx="6276340" cy="429895"/>
          </a:xfrm>
          <a:prstGeom prst="rect">
            <a:avLst/>
          </a:prstGeom>
          <a:solidFill>
            <a:schemeClr val="accent1">
              <a:lumMod val="60000"/>
              <a:lumOff val="40000"/>
            </a:schemeClr>
          </a:solidFill>
        </p:spPr>
        <p:txBody>
          <a:bodyPr wrap="square" rtlCol="0">
            <a:spAutoFit/>
          </a:bodyPr>
          <a:p>
            <a:r>
              <a:rPr lang="zh-CN" altLang="en-US" sz="2200">
                <a:solidFill>
                  <a:srgbClr val="FF0000"/>
                </a:solidFill>
                <a:latin typeface="方正粗黑宋简体" panose="02000000000000000000" charset="-122"/>
                <a:ea typeface="方正粗黑宋简体" panose="02000000000000000000" charset="-122"/>
              </a:rPr>
              <a:t>柱面：由所有盘面同一磁道构成，柱面数</a:t>
            </a:r>
            <a:r>
              <a:rPr lang="en-US" altLang="zh-CN" sz="2200">
                <a:solidFill>
                  <a:srgbClr val="FF0000"/>
                </a:solidFill>
                <a:latin typeface="方正粗黑宋简体" panose="02000000000000000000" charset="-122"/>
                <a:ea typeface="方正粗黑宋简体" panose="02000000000000000000" charset="-122"/>
              </a:rPr>
              <a:t>=</a:t>
            </a:r>
            <a:r>
              <a:rPr lang="zh-CN" altLang="en-US" sz="2200">
                <a:solidFill>
                  <a:srgbClr val="FF0000"/>
                </a:solidFill>
                <a:latin typeface="方正粗黑宋简体" panose="02000000000000000000" charset="-122"/>
                <a:ea typeface="方正粗黑宋简体" panose="02000000000000000000" charset="-122"/>
              </a:rPr>
              <a:t>磁道数</a:t>
            </a:r>
            <a:endParaRPr lang="zh-CN" altLang="en-US" sz="2200">
              <a:solidFill>
                <a:srgbClr val="FF0000"/>
              </a:solidFill>
              <a:latin typeface="方正粗黑宋简体" panose="02000000000000000000" charset="-122"/>
              <a:ea typeface="方正粗黑宋简体" panose="02000000000000000000" charset="-122"/>
            </a:endParaRPr>
          </a:p>
        </p:txBody>
      </p:sp>
      <p:graphicFrame>
        <p:nvGraphicFramePr>
          <p:cNvPr id="4" name="对象 3"/>
          <p:cNvGraphicFramePr/>
          <p:nvPr/>
        </p:nvGraphicFramePr>
        <p:xfrm>
          <a:off x="4932045" y="3645535"/>
          <a:ext cx="3282950" cy="2855595"/>
        </p:xfrm>
        <a:graphic>
          <a:graphicData uri="http://schemas.openxmlformats.org/presentationml/2006/ole">
            <mc:AlternateContent xmlns:mc="http://schemas.openxmlformats.org/markup-compatibility/2006">
              <mc:Choice xmlns:v="urn:schemas-microsoft-com:vml" Requires="v">
                <p:oleObj spid="_x0000_s5" name="" r:id="rId1" imgW="2635250" imgH="2355850" progId="Paint.Picture">
                  <p:embed/>
                </p:oleObj>
              </mc:Choice>
              <mc:Fallback>
                <p:oleObj name="" r:id="rId1" imgW="2635250" imgH="2355850" progId="Paint.Picture">
                  <p:embed/>
                  <p:pic>
                    <p:nvPicPr>
                      <p:cNvPr id="0" name="图片 4"/>
                      <p:cNvPicPr/>
                      <p:nvPr/>
                    </p:nvPicPr>
                    <p:blipFill>
                      <a:blip r:embed="rId2"/>
                      <a:stretch>
                        <a:fillRect/>
                      </a:stretch>
                    </p:blipFill>
                    <p:spPr>
                      <a:xfrm>
                        <a:off x="4932045" y="3645535"/>
                        <a:ext cx="3282950" cy="2855595"/>
                      </a:xfrm>
                      <a:prstGeom prst="rect">
                        <a:avLst/>
                      </a:prstGeom>
                    </p:spPr>
                  </p:pic>
                </p:oleObj>
              </mc:Fallback>
            </mc:AlternateContent>
          </a:graphicData>
        </a:graphic>
      </p:graphicFrame>
      <p:cxnSp>
        <p:nvCxnSpPr>
          <p:cNvPr id="3" name="直接连接符 2"/>
          <p:cNvCxnSpPr/>
          <p:nvPr/>
        </p:nvCxnSpPr>
        <p:spPr>
          <a:xfrm>
            <a:off x="5062220" y="5280025"/>
            <a:ext cx="2462530" cy="21590"/>
          </a:xfrm>
          <a:prstGeom prst="line">
            <a:avLst/>
          </a:prstGeom>
          <a:solidFill>
            <a:schemeClr val="accent1"/>
          </a:solidFill>
          <a:ln w="79375" cap="flat" cmpd="sng" algn="ctr">
            <a:solidFill>
              <a:srgbClr val="FF0000"/>
            </a:solidFill>
            <a:prstDash val="solid"/>
            <a:round/>
            <a:headEnd type="none" w="med" len="med"/>
            <a:tailEnd type="none" w="med" len="med"/>
          </a:ln>
        </p:spPr>
      </p:cxnSp>
      <p:cxnSp>
        <p:nvCxnSpPr>
          <p:cNvPr id="6" name="直接连接符 5"/>
          <p:cNvCxnSpPr/>
          <p:nvPr/>
        </p:nvCxnSpPr>
        <p:spPr>
          <a:xfrm>
            <a:off x="6012180" y="5157470"/>
            <a:ext cx="575945" cy="0"/>
          </a:xfrm>
          <a:prstGeom prst="line">
            <a:avLst/>
          </a:prstGeom>
          <a:solidFill>
            <a:schemeClr val="accent1"/>
          </a:solidFill>
          <a:ln w="85725" cap="flat" cmpd="sng" algn="ctr">
            <a:solidFill>
              <a:srgbClr val="FF00FF"/>
            </a:solidFill>
            <a:prstDash val="solid"/>
            <a:round/>
            <a:headEnd type="none" w="med" len="med"/>
            <a:tailEnd type="none" w="med" len="med"/>
          </a:ln>
        </p:spPr>
      </p:cxnSp>
      <p:sp>
        <p:nvSpPr>
          <p:cNvPr id="7" name="文本框 6"/>
          <p:cNvSpPr txBox="1"/>
          <p:nvPr/>
        </p:nvSpPr>
        <p:spPr>
          <a:xfrm>
            <a:off x="7668260" y="5157470"/>
            <a:ext cx="1435735" cy="398780"/>
          </a:xfrm>
          <a:prstGeom prst="rect">
            <a:avLst/>
          </a:prstGeom>
          <a:noFill/>
        </p:spPr>
        <p:txBody>
          <a:bodyPr wrap="square" rtlCol="0">
            <a:spAutoFit/>
          </a:bodyPr>
          <a:p>
            <a:r>
              <a:rPr lang="zh-CN" altLang="en-US" sz="2000" b="1">
                <a:solidFill>
                  <a:srgbClr val="FF0000"/>
                </a:solidFill>
                <a:latin typeface="黑体" panose="02010609060101010101" charset="-122"/>
                <a:ea typeface="黑体" panose="02010609060101010101" charset="-122"/>
              </a:rPr>
              <a:t>外径</a:t>
            </a:r>
            <a:r>
              <a:rPr lang="en-US" altLang="zh-CN" sz="2000" b="1">
                <a:solidFill>
                  <a:srgbClr val="FF0000"/>
                </a:solidFill>
                <a:latin typeface="黑体" panose="02010609060101010101" charset="-122"/>
                <a:ea typeface="黑体" panose="02010609060101010101" charset="-122"/>
              </a:rPr>
              <a:t> 33cm</a:t>
            </a:r>
            <a:endParaRPr lang="en-US" altLang="zh-CN" sz="2000" b="1">
              <a:solidFill>
                <a:srgbClr val="FF0000"/>
              </a:solidFill>
              <a:latin typeface="黑体" panose="02010609060101010101" charset="-122"/>
              <a:ea typeface="黑体" panose="02010609060101010101" charset="-122"/>
            </a:endParaRPr>
          </a:p>
        </p:txBody>
      </p:sp>
      <p:sp>
        <p:nvSpPr>
          <p:cNvPr id="8" name="文本框 7"/>
          <p:cNvSpPr txBox="1"/>
          <p:nvPr/>
        </p:nvSpPr>
        <p:spPr>
          <a:xfrm>
            <a:off x="4438650" y="4725670"/>
            <a:ext cx="1544320" cy="398780"/>
          </a:xfrm>
          <a:prstGeom prst="rect">
            <a:avLst/>
          </a:prstGeom>
          <a:noFill/>
        </p:spPr>
        <p:txBody>
          <a:bodyPr wrap="square" rtlCol="0">
            <a:spAutoFit/>
          </a:bodyPr>
          <a:p>
            <a:r>
              <a:rPr lang="zh-CN" altLang="en-US" sz="2000" b="1">
                <a:solidFill>
                  <a:srgbClr val="FF00FF"/>
                </a:solidFill>
                <a:latin typeface="黑体" panose="02010609060101010101" charset="-122"/>
                <a:ea typeface="黑体" panose="02010609060101010101" charset="-122"/>
              </a:rPr>
              <a:t>内径</a:t>
            </a:r>
            <a:r>
              <a:rPr lang="en-US" altLang="zh-CN" sz="2000" b="1">
                <a:solidFill>
                  <a:srgbClr val="FF00FF"/>
                </a:solidFill>
                <a:latin typeface="黑体" panose="02010609060101010101" charset="-122"/>
                <a:ea typeface="黑体" panose="02010609060101010101" charset="-122"/>
              </a:rPr>
              <a:t> 22cm</a:t>
            </a:r>
            <a:endParaRPr lang="en-US" altLang="zh-CN" sz="2000" b="1">
              <a:solidFill>
                <a:srgbClr val="FF00FF"/>
              </a:solidFill>
              <a:latin typeface="黑体" panose="02010609060101010101" charset="-122"/>
              <a:ea typeface="黑体" panose="02010609060101010101" charset="-122"/>
            </a:endParaRPr>
          </a:p>
        </p:txBody>
      </p:sp>
      <p:cxnSp>
        <p:nvCxnSpPr>
          <p:cNvPr id="9" name="直接连接符 8"/>
          <p:cNvCxnSpPr/>
          <p:nvPr/>
        </p:nvCxnSpPr>
        <p:spPr>
          <a:xfrm flipV="1">
            <a:off x="5004435" y="5426075"/>
            <a:ext cx="1099185" cy="19050"/>
          </a:xfrm>
          <a:prstGeom prst="line">
            <a:avLst/>
          </a:prstGeom>
          <a:solidFill>
            <a:schemeClr val="accent1"/>
          </a:solidFill>
          <a:ln w="85725" cap="flat" cmpd="sng" algn="ctr">
            <a:solidFill>
              <a:srgbClr val="0000FF"/>
            </a:solidFill>
            <a:prstDash val="solid"/>
            <a:round/>
            <a:headEnd type="none" w="med" len="med"/>
            <a:tailEnd type="none" w="med" len="med"/>
          </a:ln>
        </p:spPr>
      </p:cxnSp>
      <p:sp>
        <p:nvSpPr>
          <p:cNvPr id="10" name="文本框 9"/>
          <p:cNvSpPr txBox="1"/>
          <p:nvPr/>
        </p:nvSpPr>
        <p:spPr>
          <a:xfrm>
            <a:off x="3636010" y="5301615"/>
            <a:ext cx="1378585" cy="706755"/>
          </a:xfrm>
          <a:prstGeom prst="rect">
            <a:avLst/>
          </a:prstGeom>
          <a:noFill/>
        </p:spPr>
        <p:txBody>
          <a:bodyPr wrap="square" rtlCol="0">
            <a:spAutoFit/>
          </a:bodyPr>
          <a:p>
            <a:r>
              <a:rPr lang="zh-CN" sz="2000" b="1">
                <a:solidFill>
                  <a:srgbClr val="0000FF"/>
                </a:solidFill>
                <a:latin typeface="黑体" panose="02010609060101010101" charset="-122"/>
                <a:ea typeface="黑体" panose="02010609060101010101" charset="-122"/>
              </a:rPr>
              <a:t>有效存储长度长度</a:t>
            </a:r>
            <a:endParaRPr lang="zh-CN" sz="2000" b="1">
              <a:solidFill>
                <a:srgbClr val="0000FF"/>
              </a:solidFill>
              <a:latin typeface="黑体" panose="02010609060101010101" charset="-122"/>
              <a:ea typeface="黑体" panose="02010609060101010101"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
        <p:nvSpPr>
          <p:cNvPr id="4099" name="Rectangle 2"/>
          <p:cNvSpPr>
            <a:spLocks noGrp="1"/>
          </p:cNvSpPr>
          <p:nvPr>
            <p:ph type="title"/>
          </p:nvPr>
        </p:nvSpPr>
        <p:spPr/>
        <p:txBody>
          <a:bodyPr vert="horz" wrap="square" lIns="91440" tIns="45720" rIns="91440" bIns="45720" anchor="b"/>
          <a:lstStyle/>
          <a:p>
            <a:pPr eaLnBrk="1" hangingPunct="1"/>
            <a:r>
              <a:rPr lang="zh-CN" altLang="en-US" dirty="0"/>
              <a:t>第七章   外围设备</a:t>
            </a:r>
            <a:endParaRPr lang="zh-CN" altLang="en-US" dirty="0"/>
          </a:p>
        </p:txBody>
      </p:sp>
      <p:sp>
        <p:nvSpPr>
          <p:cNvPr id="4100" name="Rectangle 3"/>
          <p:cNvSpPr>
            <a:spLocks noGrp="1"/>
          </p:cNvSpPr>
          <p:nvPr>
            <p:ph idx="1"/>
          </p:nvPr>
        </p:nvSpPr>
        <p:spPr>
          <a:xfrm>
            <a:off x="544830" y="1110615"/>
            <a:ext cx="8531860" cy="4411345"/>
          </a:xfrm>
        </p:spPr>
        <p:txBody>
          <a:bodyPr vert="horz" wrap="square" lIns="91440" tIns="45720" rIns="91440" bIns="45720" anchor="t"/>
          <a:lstStyle/>
          <a:p>
            <a:pPr eaLnBrk="1" hangingPunct="1">
              <a:buNone/>
            </a:pPr>
            <a:r>
              <a:rPr lang="en-US" altLang="zh-CN" sz="2800" dirty="0">
                <a:solidFill>
                  <a:schemeClr val="tx1"/>
                </a:solidFill>
              </a:rPr>
              <a:t>7.1 </a:t>
            </a:r>
            <a:r>
              <a:rPr lang="zh-CN" altLang="en-US" sz="2800" dirty="0">
                <a:solidFill>
                  <a:schemeClr val="tx1"/>
                </a:solidFill>
              </a:rPr>
              <a:t>外围设备概述</a:t>
            </a:r>
            <a:r>
              <a:rPr lang="zh-CN" altLang="en-US" sz="2800" dirty="0">
                <a:solidFill>
                  <a:srgbClr val="FF0000"/>
                </a:solidFill>
              </a:rPr>
              <a:t>（简单讲）</a:t>
            </a:r>
            <a:endParaRPr lang="zh-CN" altLang="en-US" sz="2800" dirty="0">
              <a:solidFill>
                <a:srgbClr val="FF0000"/>
              </a:solidFill>
            </a:endParaRPr>
          </a:p>
          <a:p>
            <a:pPr eaLnBrk="1" hangingPunct="1">
              <a:buNone/>
            </a:pPr>
            <a:r>
              <a:rPr lang="en-US" altLang="zh-CN" sz="2400" dirty="0">
                <a:solidFill>
                  <a:srgbClr val="FF00FF"/>
                </a:solidFill>
              </a:rPr>
              <a:t>  </a:t>
            </a:r>
            <a:r>
              <a:rPr lang="en-US" altLang="zh-CN" sz="2400" dirty="0">
                <a:solidFill>
                  <a:schemeClr val="tx1"/>
                </a:solidFill>
              </a:rPr>
              <a:t> </a:t>
            </a:r>
            <a:r>
              <a:rPr lang="en-US" altLang="zh-CN" sz="2400" dirty="0">
                <a:solidFill>
                  <a:srgbClr val="0000FF"/>
                </a:solidFill>
              </a:rPr>
              <a:t>7.1.1 </a:t>
            </a:r>
            <a:r>
              <a:rPr lang="zh-CN" altLang="en-US" sz="2400" dirty="0">
                <a:solidFill>
                  <a:srgbClr val="0000FF"/>
                </a:solidFill>
              </a:rPr>
              <a:t>外围设备的一般功能</a:t>
            </a:r>
            <a:endParaRPr lang="zh-CN" altLang="en-US" sz="2400" dirty="0">
              <a:solidFill>
                <a:srgbClr val="0000FF"/>
              </a:solidFill>
            </a:endParaRPr>
          </a:p>
          <a:p>
            <a:pPr eaLnBrk="1" hangingPunct="1">
              <a:buNone/>
            </a:pPr>
            <a:r>
              <a:rPr lang="en-US" altLang="zh-CN" sz="2400" dirty="0">
                <a:solidFill>
                  <a:srgbClr val="0000FF"/>
                </a:solidFill>
              </a:rPr>
              <a:t>   7.1.2 </a:t>
            </a:r>
            <a:r>
              <a:rPr lang="zh-CN" altLang="en-US" sz="2400" dirty="0">
                <a:solidFill>
                  <a:srgbClr val="0000FF"/>
                </a:solidFill>
              </a:rPr>
              <a:t>外围设备分类</a:t>
            </a:r>
            <a:r>
              <a:rPr lang="en-US" altLang="zh-CN" sz="2400" dirty="0">
                <a:solidFill>
                  <a:srgbClr val="0000FF"/>
                </a:solidFill>
              </a:rPr>
              <a:t> </a:t>
            </a:r>
            <a:r>
              <a:rPr lang="zh-CN" altLang="en-US" sz="2400" dirty="0">
                <a:solidFill>
                  <a:srgbClr val="0000FF"/>
                </a:solidFill>
              </a:rPr>
              <a:t>（图）</a:t>
            </a:r>
            <a:endParaRPr lang="zh-CN" altLang="en-US" sz="2400" dirty="0">
              <a:solidFill>
                <a:srgbClr val="0000FF"/>
              </a:solidFill>
            </a:endParaRPr>
          </a:p>
          <a:p>
            <a:pPr eaLnBrk="1" hangingPunct="1">
              <a:buNone/>
            </a:pPr>
            <a:r>
              <a:rPr lang="en-US" altLang="zh-CN" sz="2800" dirty="0">
                <a:solidFill>
                  <a:schemeClr val="tx1"/>
                </a:solidFill>
              </a:rPr>
              <a:t>7.2 </a:t>
            </a:r>
            <a:r>
              <a:rPr lang="zh-CN" altLang="en-US" sz="2800" dirty="0">
                <a:solidFill>
                  <a:schemeClr val="tx1"/>
                </a:solidFill>
              </a:rPr>
              <a:t>磁盘存储设备</a:t>
            </a:r>
            <a:r>
              <a:rPr lang="zh-CN" altLang="en-US" sz="2800" dirty="0">
                <a:solidFill>
                  <a:srgbClr val="FF0000"/>
                </a:solidFill>
                <a:sym typeface="+mn-ea"/>
              </a:rPr>
              <a:t>（稍重点讲，</a:t>
            </a:r>
            <a:r>
              <a:rPr lang="zh-CN" altLang="en-US" sz="2800" dirty="0">
                <a:solidFill>
                  <a:srgbClr val="FF0000"/>
                </a:solidFill>
                <a:latin typeface="Arial" panose="020B0604020202020204" pitchFamily="34" charset="0"/>
                <a:cs typeface="Arial" panose="020B0604020202020204" pitchFamily="34" charset="0"/>
                <a:sym typeface="+mn-ea"/>
              </a:rPr>
              <a:t>→</a:t>
            </a:r>
            <a:r>
              <a:rPr lang="en-US" altLang="zh-CN" sz="2800" dirty="0">
                <a:solidFill>
                  <a:srgbClr val="FF0000"/>
                </a:solidFill>
                <a:latin typeface="Arial" panose="020B0604020202020204" pitchFamily="34" charset="0"/>
                <a:cs typeface="Arial" panose="020B0604020202020204" pitchFamily="34" charset="0"/>
                <a:sym typeface="+mn-ea"/>
              </a:rPr>
              <a:t> </a:t>
            </a:r>
            <a:r>
              <a:rPr lang="zh-CN" altLang="en-US" sz="2800" dirty="0">
                <a:solidFill>
                  <a:srgbClr val="FF0000"/>
                </a:solidFill>
                <a:sym typeface="+mn-ea"/>
              </a:rPr>
              <a:t>操作系统）</a:t>
            </a:r>
            <a:endParaRPr lang="zh-CN" altLang="en-US" sz="2800" dirty="0">
              <a:solidFill>
                <a:srgbClr val="FF0000"/>
              </a:solidFill>
              <a:sym typeface="+mn-ea"/>
            </a:endParaRPr>
          </a:p>
          <a:p>
            <a:pPr eaLnBrk="1" hangingPunct="1">
              <a:buNone/>
            </a:pPr>
            <a:r>
              <a:rPr lang="en-US" altLang="zh-CN" sz="2400" dirty="0">
                <a:solidFill>
                  <a:srgbClr val="FF00FF"/>
                </a:solidFill>
              </a:rPr>
              <a:t>   </a:t>
            </a:r>
            <a:r>
              <a:rPr lang="en-US" altLang="zh-CN" sz="2400" dirty="0">
                <a:solidFill>
                  <a:srgbClr val="0000FF"/>
                </a:solidFill>
              </a:rPr>
              <a:t>7.2.1 </a:t>
            </a:r>
            <a:r>
              <a:rPr lang="zh-CN" altLang="en-US" sz="2400" dirty="0">
                <a:solidFill>
                  <a:srgbClr val="0000FF"/>
                </a:solidFill>
              </a:rPr>
              <a:t>磁纪录原理</a:t>
            </a:r>
            <a:r>
              <a:rPr lang="en-US" altLang="zh-CN" sz="2400" dirty="0">
                <a:solidFill>
                  <a:srgbClr val="0000FF"/>
                </a:solidFill>
              </a:rPr>
              <a:t>             7.2.2 </a:t>
            </a:r>
            <a:r>
              <a:rPr lang="zh-CN" altLang="en-US" sz="2400" dirty="0">
                <a:solidFill>
                  <a:srgbClr val="0000FF"/>
                </a:solidFill>
              </a:rPr>
              <a:t>磁盘的组成和分类</a:t>
            </a:r>
            <a:endParaRPr lang="zh-CN" altLang="en-US" sz="2400" dirty="0">
              <a:solidFill>
                <a:srgbClr val="0000FF"/>
              </a:solidFill>
            </a:endParaRPr>
          </a:p>
          <a:p>
            <a:pPr eaLnBrk="1" hangingPunct="1">
              <a:buNone/>
            </a:pPr>
            <a:r>
              <a:rPr lang="zh-CN" altLang="en-US" sz="2400" dirty="0">
                <a:solidFill>
                  <a:srgbClr val="0000FF"/>
                </a:solidFill>
              </a:rPr>
              <a:t> </a:t>
            </a:r>
            <a:r>
              <a:rPr lang="en-US" altLang="zh-CN" sz="2400" dirty="0">
                <a:solidFill>
                  <a:srgbClr val="0000FF"/>
                </a:solidFill>
              </a:rPr>
              <a:t>  7.2.3 </a:t>
            </a:r>
            <a:r>
              <a:rPr lang="zh-CN" altLang="en-US" sz="2400" dirty="0">
                <a:solidFill>
                  <a:srgbClr val="0000FF"/>
                </a:solidFill>
              </a:rPr>
              <a:t>磁盘</a:t>
            </a:r>
            <a:r>
              <a:rPr lang="zh-CN" altLang="en-US" sz="2400" dirty="0">
                <a:solidFill>
                  <a:srgbClr val="0000FF"/>
                </a:solidFill>
                <a:sym typeface="+mn-ea"/>
              </a:rPr>
              <a:t>驱动器和控制器</a:t>
            </a:r>
            <a:r>
              <a:rPr lang="en-US" altLang="zh-CN" sz="2400" dirty="0">
                <a:solidFill>
                  <a:srgbClr val="0000FF"/>
                </a:solidFill>
                <a:sym typeface="+mn-ea"/>
              </a:rPr>
              <a:t>  </a:t>
            </a:r>
            <a:r>
              <a:rPr lang="en-US" altLang="zh-CN" sz="2400" dirty="0">
                <a:solidFill>
                  <a:srgbClr val="0000FF"/>
                </a:solidFill>
              </a:rPr>
              <a:t>   7.2.4 </a:t>
            </a:r>
            <a:r>
              <a:rPr lang="zh-CN" altLang="en-US" sz="2400" dirty="0">
                <a:solidFill>
                  <a:srgbClr val="0000FF"/>
                </a:solidFill>
                <a:sym typeface="+mn-ea"/>
              </a:rPr>
              <a:t>磁盘上信息的分布</a:t>
            </a:r>
            <a:endParaRPr lang="zh-CN" altLang="en-US" sz="2400" dirty="0">
              <a:sym typeface="+mn-ea"/>
            </a:endParaRPr>
          </a:p>
          <a:p>
            <a:pPr eaLnBrk="1" hangingPunct="1">
              <a:buNone/>
            </a:pPr>
            <a:r>
              <a:rPr lang="zh-CN" altLang="en-US" sz="2400" dirty="0">
                <a:sym typeface="+mn-ea"/>
              </a:rPr>
              <a:t> </a:t>
            </a:r>
            <a:r>
              <a:rPr lang="en-US" altLang="zh-CN" sz="2400" dirty="0">
                <a:sym typeface="+mn-ea"/>
              </a:rPr>
              <a:t> </a:t>
            </a:r>
            <a:r>
              <a:rPr lang="en-US" altLang="zh-CN" sz="2400" dirty="0">
                <a:solidFill>
                  <a:srgbClr val="0000FF"/>
                </a:solidFill>
                <a:sym typeface="+mn-ea"/>
              </a:rPr>
              <a:t> 7.2.5 </a:t>
            </a:r>
            <a:r>
              <a:rPr lang="zh-CN" altLang="en-US" sz="2400" dirty="0">
                <a:solidFill>
                  <a:srgbClr val="FF0000"/>
                </a:solidFill>
                <a:sym typeface="+mn-ea"/>
              </a:rPr>
              <a:t>磁盘存储器的技术指标</a:t>
            </a:r>
            <a:r>
              <a:rPr lang="en-US" altLang="zh-CN" sz="2400" dirty="0">
                <a:sym typeface="+mn-ea"/>
              </a:rPr>
              <a:t>  </a:t>
            </a:r>
            <a:r>
              <a:rPr lang="en-US" altLang="zh-CN" sz="2400" dirty="0">
                <a:solidFill>
                  <a:srgbClr val="0000FF"/>
                </a:solidFill>
                <a:sym typeface="+mn-ea"/>
              </a:rPr>
              <a:t> 7.2.6 </a:t>
            </a:r>
            <a:r>
              <a:rPr lang="zh-CN" altLang="en-US" sz="2400" dirty="0">
                <a:solidFill>
                  <a:srgbClr val="0000FF"/>
                </a:solidFill>
                <a:sym typeface="+mn-ea"/>
              </a:rPr>
              <a:t>磁盘</a:t>
            </a:r>
            <a:r>
              <a:rPr lang="en-US" altLang="zh-CN" sz="2400" dirty="0">
                <a:solidFill>
                  <a:srgbClr val="0000FF"/>
                </a:solidFill>
                <a:sym typeface="+mn-ea"/>
              </a:rPr>
              <a:t>cache</a:t>
            </a:r>
            <a:endParaRPr lang="en-US" altLang="zh-CN" sz="2400" dirty="0">
              <a:solidFill>
                <a:srgbClr val="0000FF"/>
              </a:solidFill>
              <a:sym typeface="+mn-ea"/>
            </a:endParaRPr>
          </a:p>
          <a:p>
            <a:pPr eaLnBrk="1" hangingPunct="1">
              <a:buNone/>
            </a:pPr>
            <a:r>
              <a:rPr lang="en-US" altLang="zh-CN" sz="2400" dirty="0">
                <a:solidFill>
                  <a:srgbClr val="0000FF"/>
                </a:solidFill>
                <a:sym typeface="+mn-ea"/>
              </a:rPr>
              <a:t>   7.2.7 RAID</a:t>
            </a:r>
            <a:endParaRPr lang="en-US" altLang="zh-CN" sz="2400" dirty="0">
              <a:solidFill>
                <a:srgbClr val="0000FF"/>
              </a:solidFill>
            </a:endParaRPr>
          </a:p>
          <a:p>
            <a:pPr eaLnBrk="1" hangingPunct="1">
              <a:buNone/>
            </a:pPr>
            <a:r>
              <a:rPr lang="en-US" altLang="zh-CN" sz="2800" dirty="0">
                <a:solidFill>
                  <a:schemeClr val="tx1"/>
                </a:solidFill>
              </a:rPr>
              <a:t>7.3 </a:t>
            </a:r>
            <a:r>
              <a:rPr lang="zh-CN" altLang="en-US" sz="2800" dirty="0">
                <a:solidFill>
                  <a:schemeClr val="tx1"/>
                </a:solidFill>
              </a:rPr>
              <a:t>磁带存储设备</a:t>
            </a:r>
            <a:endParaRPr lang="zh-CN" altLang="en-US" sz="2800" dirty="0">
              <a:solidFill>
                <a:schemeClr val="tx1"/>
              </a:solidFill>
            </a:endParaRPr>
          </a:p>
          <a:p>
            <a:pPr eaLnBrk="1" hangingPunct="1">
              <a:buNone/>
            </a:pPr>
            <a:r>
              <a:rPr lang="en-US" altLang="zh-CN" sz="2800" dirty="0">
                <a:solidFill>
                  <a:schemeClr val="tx1"/>
                </a:solidFill>
              </a:rPr>
              <a:t>7.4 </a:t>
            </a:r>
            <a:r>
              <a:rPr lang="zh-CN" altLang="en-US" sz="2800" dirty="0">
                <a:solidFill>
                  <a:schemeClr val="tx1"/>
                </a:solidFill>
              </a:rPr>
              <a:t>光盘和磁光盘存储设备</a:t>
            </a:r>
            <a:endParaRPr lang="en-US" altLang="zh-CN" sz="2800" dirty="0">
              <a:solidFill>
                <a:schemeClr val="tx1"/>
              </a:solidFill>
            </a:endParaRPr>
          </a:p>
          <a:p>
            <a:pPr eaLnBrk="1" hangingPunct="1">
              <a:buNone/>
            </a:pPr>
            <a:r>
              <a:rPr lang="en-US" altLang="zh-CN" sz="2800" dirty="0">
                <a:solidFill>
                  <a:schemeClr val="tx1"/>
                </a:solidFill>
              </a:rPr>
              <a:t>7.5 </a:t>
            </a:r>
            <a:r>
              <a:rPr lang="zh-CN" altLang="en-US" sz="2800" dirty="0">
                <a:solidFill>
                  <a:schemeClr val="tx1"/>
                </a:solidFill>
              </a:rPr>
              <a:t>显示设备</a:t>
            </a:r>
            <a:endParaRPr lang="zh-CN" altLang="en-US" sz="2800" dirty="0">
              <a:solidFill>
                <a:schemeClr val="tx1"/>
              </a:solidFill>
            </a:endParaRPr>
          </a:p>
          <a:p>
            <a:pPr eaLnBrk="1" hangingPunct="1">
              <a:buNone/>
            </a:pPr>
            <a:r>
              <a:rPr lang="en-US" altLang="zh-CN" sz="2800" dirty="0">
                <a:solidFill>
                  <a:schemeClr val="tx1"/>
                </a:solidFill>
              </a:rPr>
              <a:t>7.6 </a:t>
            </a:r>
            <a:r>
              <a:rPr lang="zh-CN" altLang="en-US" sz="2800" dirty="0">
                <a:solidFill>
                  <a:schemeClr val="tx1"/>
                </a:solidFill>
              </a:rPr>
              <a:t>输入设备和打印设备</a:t>
            </a:r>
            <a:endParaRPr lang="zh-CN" altLang="en-US" sz="2800" dirty="0">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p:nvPr/>
        </p:nvGraphicFramePr>
        <p:xfrm>
          <a:off x="5796280" y="3933190"/>
          <a:ext cx="3282950" cy="2855595"/>
        </p:xfrm>
        <a:graphic>
          <a:graphicData uri="http://schemas.openxmlformats.org/presentationml/2006/ole">
            <mc:AlternateContent xmlns:mc="http://schemas.openxmlformats.org/markup-compatibility/2006">
              <mc:Choice xmlns:v="urn:schemas-microsoft-com:vml" Requires="v">
                <p:oleObj spid="_x0000_s5" name="" r:id="rId1" imgW="2635250" imgH="2355850" progId="Paint.Picture">
                  <p:embed/>
                </p:oleObj>
              </mc:Choice>
              <mc:Fallback>
                <p:oleObj name="" r:id="rId1" imgW="2635250" imgH="2355850" progId="Paint.Picture">
                  <p:embed/>
                  <p:pic>
                    <p:nvPicPr>
                      <p:cNvPr id="0" name="图片 4"/>
                      <p:cNvPicPr/>
                      <p:nvPr/>
                    </p:nvPicPr>
                    <p:blipFill>
                      <a:blip r:embed="rId2"/>
                      <a:stretch>
                        <a:fillRect/>
                      </a:stretch>
                    </p:blipFill>
                    <p:spPr>
                      <a:xfrm>
                        <a:off x="5796280" y="3933190"/>
                        <a:ext cx="3282950" cy="2855595"/>
                      </a:xfrm>
                      <a:prstGeom prst="rect">
                        <a:avLst/>
                      </a:prstGeom>
                    </p:spPr>
                  </p:pic>
                </p:oleObj>
              </mc:Fallback>
            </mc:AlternateContent>
          </a:graphicData>
        </a:graphic>
      </p:graphicFrame>
      <p:sp>
        <p:nvSpPr>
          <p:cNvPr id="27652" name="Rectangle 3"/>
          <p:cNvSpPr>
            <a:spLocks noGrp="1"/>
          </p:cNvSpPr>
          <p:nvPr>
            <p:ph idx="1"/>
          </p:nvPr>
        </p:nvSpPr>
        <p:spPr>
          <a:xfrm>
            <a:off x="0" y="116840"/>
            <a:ext cx="8059420" cy="6334125"/>
          </a:xfrm>
          <a:noFill/>
        </p:spPr>
        <p:txBody>
          <a:bodyPr vert="horz" wrap="square" lIns="91440" tIns="45720" rIns="91440" bIns="45720" anchor="t"/>
          <a:lstStyle/>
          <a:p>
            <a:pPr eaLnBrk="1" hangingPunct="1">
              <a:lnSpc>
                <a:spcPct val="130000"/>
              </a:lnSpc>
              <a:buNone/>
            </a:pPr>
            <a:r>
              <a:rPr lang="en-US" altLang="zh-CN" sz="2400" dirty="0"/>
              <a:t>【</a:t>
            </a:r>
            <a:r>
              <a:rPr lang="zh-CN" altLang="en-US" sz="2400" dirty="0"/>
              <a:t>例</a:t>
            </a:r>
            <a:r>
              <a:rPr lang="en-US" altLang="zh-CN" sz="2400" dirty="0"/>
              <a:t>7.1】</a:t>
            </a:r>
            <a:r>
              <a:rPr lang="zh-CN" altLang="en-US" sz="2400" dirty="0">
                <a:solidFill>
                  <a:schemeClr val="tx1"/>
                </a:solidFill>
              </a:rPr>
              <a:t>磁盘组有</a:t>
            </a:r>
            <a:r>
              <a:rPr lang="en-US" altLang="zh-CN" sz="2400" dirty="0">
                <a:solidFill>
                  <a:srgbClr val="FF0000"/>
                </a:solidFill>
              </a:rPr>
              <a:t>6</a:t>
            </a:r>
            <a:r>
              <a:rPr lang="zh-CN" altLang="en-US" sz="2400" dirty="0">
                <a:solidFill>
                  <a:srgbClr val="FF0000"/>
                </a:solidFill>
              </a:rPr>
              <a:t>片</a:t>
            </a:r>
            <a:r>
              <a:rPr lang="zh-CN" altLang="en-US" sz="2400" dirty="0">
                <a:solidFill>
                  <a:schemeClr val="tx1"/>
                </a:solidFill>
              </a:rPr>
              <a:t>磁盘，每片有</a:t>
            </a:r>
            <a:r>
              <a:rPr lang="zh-CN" altLang="en-US" sz="2400" dirty="0">
                <a:solidFill>
                  <a:srgbClr val="FF0000"/>
                </a:solidFill>
              </a:rPr>
              <a:t>两个记录面</a:t>
            </a:r>
            <a:r>
              <a:rPr lang="zh-CN" altLang="en-US" sz="2400" dirty="0">
                <a:solidFill>
                  <a:schemeClr val="tx1"/>
                </a:solidFill>
              </a:rPr>
              <a:t>，最上最下两个面不用。存储区域</a:t>
            </a:r>
            <a:r>
              <a:rPr lang="zh-CN" altLang="en-US" sz="2400" dirty="0">
                <a:solidFill>
                  <a:srgbClr val="FF0000"/>
                </a:solidFill>
              </a:rPr>
              <a:t>内径</a:t>
            </a:r>
            <a:r>
              <a:rPr lang="en-US" altLang="zh-CN" sz="2400" dirty="0">
                <a:solidFill>
                  <a:srgbClr val="FF0000"/>
                </a:solidFill>
              </a:rPr>
              <a:t>22cm</a:t>
            </a:r>
            <a:r>
              <a:rPr lang="zh-CN" altLang="en-US" sz="2400" dirty="0">
                <a:solidFill>
                  <a:schemeClr val="tx1"/>
                </a:solidFill>
              </a:rPr>
              <a:t>，外径</a:t>
            </a:r>
            <a:r>
              <a:rPr lang="en-US" altLang="zh-CN" sz="2400" dirty="0">
                <a:solidFill>
                  <a:schemeClr val="tx1"/>
                </a:solidFill>
              </a:rPr>
              <a:t>33cm</a:t>
            </a:r>
            <a:r>
              <a:rPr lang="zh-CN" altLang="en-US" sz="2400" dirty="0">
                <a:solidFill>
                  <a:schemeClr val="tx1"/>
                </a:solidFill>
              </a:rPr>
              <a:t>，道密度为</a:t>
            </a:r>
            <a:r>
              <a:rPr lang="en-US" altLang="zh-CN" sz="2400" dirty="0">
                <a:solidFill>
                  <a:schemeClr val="tx1"/>
                </a:solidFill>
              </a:rPr>
              <a:t>40</a:t>
            </a:r>
            <a:r>
              <a:rPr lang="zh-CN" altLang="en-US" sz="2400" dirty="0">
                <a:solidFill>
                  <a:schemeClr val="tx1"/>
                </a:solidFill>
              </a:rPr>
              <a:t>道</a:t>
            </a:r>
            <a:r>
              <a:rPr lang="en-US" altLang="zh-CN" sz="2400" dirty="0">
                <a:solidFill>
                  <a:schemeClr val="tx1"/>
                </a:solidFill>
              </a:rPr>
              <a:t>/cm</a:t>
            </a:r>
            <a:r>
              <a:rPr lang="zh-CN" altLang="en-US" sz="2400" dirty="0">
                <a:solidFill>
                  <a:schemeClr val="tx1"/>
                </a:solidFill>
              </a:rPr>
              <a:t>，</a:t>
            </a:r>
            <a:r>
              <a:rPr lang="zh-CN" altLang="en-US" sz="2400" dirty="0">
                <a:solidFill>
                  <a:srgbClr val="FF0000"/>
                </a:solidFill>
              </a:rPr>
              <a:t>内层位密度</a:t>
            </a:r>
            <a:r>
              <a:rPr lang="en-US" altLang="zh-CN" sz="2400" dirty="0">
                <a:solidFill>
                  <a:srgbClr val="FF0000"/>
                </a:solidFill>
              </a:rPr>
              <a:t>400</a:t>
            </a:r>
            <a:r>
              <a:rPr lang="zh-CN" altLang="en-US" sz="2400" dirty="0">
                <a:solidFill>
                  <a:srgbClr val="FF0000"/>
                </a:solidFill>
              </a:rPr>
              <a:t>位</a:t>
            </a:r>
            <a:r>
              <a:rPr lang="en-US" altLang="zh-CN" sz="2400" dirty="0">
                <a:solidFill>
                  <a:srgbClr val="FF0000"/>
                </a:solidFill>
              </a:rPr>
              <a:t>/cm</a:t>
            </a:r>
            <a:r>
              <a:rPr lang="zh-CN" altLang="en-US" sz="2400" dirty="0">
                <a:solidFill>
                  <a:schemeClr val="tx1"/>
                </a:solidFill>
              </a:rPr>
              <a:t>，转速</a:t>
            </a:r>
            <a:r>
              <a:rPr lang="en-US" altLang="zh-CN" sz="2400" dirty="0">
                <a:solidFill>
                  <a:schemeClr val="tx1"/>
                </a:solidFill>
              </a:rPr>
              <a:t>6000</a:t>
            </a:r>
            <a:r>
              <a:rPr lang="zh-CN" altLang="en-US" sz="2400" dirty="0">
                <a:solidFill>
                  <a:schemeClr val="tx1"/>
                </a:solidFill>
              </a:rPr>
              <a:t>转</a:t>
            </a:r>
            <a:r>
              <a:rPr lang="en-US" altLang="zh-CN" sz="2400" dirty="0">
                <a:solidFill>
                  <a:schemeClr val="tx1"/>
                </a:solidFill>
              </a:rPr>
              <a:t>/</a:t>
            </a:r>
            <a:r>
              <a:rPr lang="zh-CN" altLang="en-US" sz="2400" dirty="0">
                <a:solidFill>
                  <a:schemeClr val="tx1"/>
                </a:solidFill>
              </a:rPr>
              <a:t>分。问：</a:t>
            </a:r>
            <a:r>
              <a:rPr lang="en-US" altLang="zh-CN" sz="2400" dirty="0">
                <a:solidFill>
                  <a:srgbClr val="FF0000"/>
                </a:solidFill>
              </a:rPr>
              <a:t>(1)</a:t>
            </a:r>
            <a:r>
              <a:rPr lang="zh-CN" altLang="en-US" sz="2400" dirty="0">
                <a:solidFill>
                  <a:schemeClr val="tx1"/>
                </a:solidFill>
              </a:rPr>
              <a:t>共有多少</a:t>
            </a:r>
            <a:r>
              <a:rPr lang="zh-CN" altLang="en-US" sz="2400" dirty="0">
                <a:solidFill>
                  <a:srgbClr val="FF00FF"/>
                </a:solidFill>
              </a:rPr>
              <a:t>柱面</a:t>
            </a:r>
            <a:r>
              <a:rPr lang="en-US" altLang="zh-CN" sz="2400" dirty="0">
                <a:solidFill>
                  <a:schemeClr val="tx1"/>
                </a:solidFill>
              </a:rPr>
              <a:t>? </a:t>
            </a:r>
            <a:endParaRPr lang="en-US" altLang="zh-CN" sz="2400" dirty="0">
              <a:solidFill>
                <a:schemeClr val="tx1"/>
              </a:solidFill>
            </a:endParaRPr>
          </a:p>
          <a:p>
            <a:pPr eaLnBrk="1" hangingPunct="1">
              <a:lnSpc>
                <a:spcPct val="130000"/>
              </a:lnSpc>
              <a:buNone/>
            </a:pPr>
            <a:r>
              <a:rPr lang="en-US" altLang="zh-CN" sz="2400" dirty="0">
                <a:solidFill>
                  <a:schemeClr val="tx1"/>
                </a:solidFill>
              </a:rPr>
              <a:t>  </a:t>
            </a:r>
            <a:r>
              <a:rPr lang="en-US" altLang="zh-CN" sz="2400" dirty="0">
                <a:solidFill>
                  <a:srgbClr val="FF0000"/>
                </a:solidFill>
              </a:rPr>
              <a:t>(2)</a:t>
            </a:r>
            <a:r>
              <a:rPr lang="zh-CN" altLang="en-US" sz="2400" dirty="0">
                <a:solidFill>
                  <a:schemeClr val="tx1"/>
                </a:solidFill>
              </a:rPr>
              <a:t>盘组总存储容量是多少</a:t>
            </a:r>
            <a:r>
              <a:rPr lang="en-US" altLang="zh-CN" sz="2400" dirty="0">
                <a:solidFill>
                  <a:schemeClr val="tx1"/>
                </a:solidFill>
              </a:rPr>
              <a:t>?</a:t>
            </a:r>
            <a:endParaRPr lang="en-US" altLang="zh-CN" sz="2400" dirty="0">
              <a:solidFill>
                <a:schemeClr val="tx1"/>
              </a:solidFill>
            </a:endParaRPr>
          </a:p>
          <a:p>
            <a:pPr eaLnBrk="1" hangingPunct="1">
              <a:lnSpc>
                <a:spcPct val="130000"/>
              </a:lnSpc>
              <a:buNone/>
            </a:pPr>
            <a:r>
              <a:rPr lang="zh-CN" altLang="en-US" sz="2400" dirty="0">
                <a:sym typeface="+mn-ea"/>
              </a:rPr>
              <a:t>解：</a:t>
            </a:r>
            <a:r>
              <a:rPr lang="zh-CN" altLang="en-US" sz="2400" dirty="0">
                <a:solidFill>
                  <a:srgbClr val="0000FF"/>
                </a:solidFill>
                <a:sym typeface="+mn-ea"/>
              </a:rPr>
              <a:t>内层磁道周长：</a:t>
            </a:r>
            <a:r>
              <a:rPr lang="en-US" altLang="zh-CN" sz="2400" dirty="0">
                <a:solidFill>
                  <a:srgbClr val="0000FF"/>
                </a:solidFill>
                <a:sym typeface="+mn-ea"/>
              </a:rPr>
              <a:t>2πR=2×3.14×11=69.08(cm)</a:t>
            </a:r>
            <a:endParaRPr lang="en-US" altLang="zh-CN" sz="2400" dirty="0">
              <a:solidFill>
                <a:srgbClr val="0000FF"/>
              </a:solidFill>
            </a:endParaRPr>
          </a:p>
          <a:p>
            <a:pPr eaLnBrk="1" hangingPunct="1">
              <a:lnSpc>
                <a:spcPct val="130000"/>
              </a:lnSpc>
              <a:buNone/>
            </a:pPr>
            <a:r>
              <a:rPr lang="zh-CN" altLang="en-US" sz="2400" dirty="0">
                <a:solidFill>
                  <a:srgbClr val="0000FF"/>
                </a:solidFill>
                <a:sym typeface="+mn-ea"/>
              </a:rPr>
              <a:t>    每道信息量</a:t>
            </a:r>
            <a:r>
              <a:rPr lang="en-US" altLang="zh-CN" sz="2400" dirty="0">
                <a:solidFill>
                  <a:srgbClr val="0000FF"/>
                </a:solidFill>
                <a:sym typeface="+mn-ea"/>
              </a:rPr>
              <a:t>=400</a:t>
            </a:r>
            <a:r>
              <a:rPr lang="zh-CN" altLang="en-US" sz="2400" dirty="0">
                <a:solidFill>
                  <a:srgbClr val="0000FF"/>
                </a:solidFill>
                <a:sym typeface="+mn-ea"/>
              </a:rPr>
              <a:t>位</a:t>
            </a:r>
            <a:r>
              <a:rPr lang="en-US" altLang="zh-CN" sz="2400" dirty="0">
                <a:solidFill>
                  <a:srgbClr val="0000FF"/>
                </a:solidFill>
                <a:sym typeface="+mn-ea"/>
              </a:rPr>
              <a:t>/cm×69.08cm=27632</a:t>
            </a:r>
            <a:r>
              <a:rPr lang="zh-CN" altLang="en-US" sz="2400" dirty="0">
                <a:solidFill>
                  <a:srgbClr val="0000FF"/>
                </a:solidFill>
                <a:sym typeface="+mn-ea"/>
              </a:rPr>
              <a:t>位</a:t>
            </a:r>
            <a:r>
              <a:rPr lang="en-US" altLang="zh-CN" sz="2400" dirty="0">
                <a:solidFill>
                  <a:srgbClr val="0000FF"/>
                </a:solidFill>
                <a:sym typeface="+mn-ea"/>
              </a:rPr>
              <a:t>=3454B</a:t>
            </a:r>
            <a:endParaRPr lang="en-US" altLang="zh-CN" sz="2400" dirty="0">
              <a:solidFill>
                <a:srgbClr val="0000FF"/>
              </a:solidFill>
            </a:endParaRPr>
          </a:p>
          <a:p>
            <a:pPr eaLnBrk="1" hangingPunct="1">
              <a:lnSpc>
                <a:spcPct val="130000"/>
              </a:lnSpc>
              <a:buNone/>
            </a:pPr>
            <a:r>
              <a:rPr lang="zh-CN" altLang="en-US" sz="2400" dirty="0">
                <a:solidFill>
                  <a:srgbClr val="0000FF"/>
                </a:solidFill>
                <a:sym typeface="+mn-ea"/>
              </a:rPr>
              <a:t>    每面信息量</a:t>
            </a:r>
            <a:r>
              <a:rPr lang="en-US" altLang="zh-CN" sz="2400" dirty="0">
                <a:solidFill>
                  <a:srgbClr val="0000FF"/>
                </a:solidFill>
                <a:sym typeface="+mn-ea"/>
              </a:rPr>
              <a:t>=3454B×220</a:t>
            </a:r>
            <a:r>
              <a:rPr lang="zh-CN" altLang="en-US" sz="2400" dirty="0">
                <a:solidFill>
                  <a:srgbClr val="0000FF"/>
                </a:solidFill>
                <a:sym typeface="+mn-ea"/>
              </a:rPr>
              <a:t>道</a:t>
            </a:r>
            <a:r>
              <a:rPr lang="en-US" altLang="zh-CN" sz="2400" dirty="0">
                <a:solidFill>
                  <a:srgbClr val="0000FF"/>
                </a:solidFill>
                <a:sym typeface="+mn-ea"/>
              </a:rPr>
              <a:t>=759880B</a:t>
            </a:r>
            <a:endParaRPr lang="en-US" altLang="zh-CN" sz="2400" dirty="0">
              <a:solidFill>
                <a:srgbClr val="0000FF"/>
              </a:solidFill>
            </a:endParaRPr>
          </a:p>
          <a:p>
            <a:pPr eaLnBrk="1" hangingPunct="1">
              <a:lnSpc>
                <a:spcPct val="130000"/>
              </a:lnSpc>
              <a:buNone/>
            </a:pPr>
            <a:r>
              <a:rPr lang="zh-CN" altLang="en-US" sz="2400" dirty="0">
                <a:solidFill>
                  <a:srgbClr val="0000FF"/>
                </a:solidFill>
                <a:sym typeface="+mn-ea"/>
              </a:rPr>
              <a:t>    盘组总容量</a:t>
            </a:r>
            <a:r>
              <a:rPr lang="en-US" altLang="zh-CN" sz="2400" dirty="0">
                <a:solidFill>
                  <a:srgbClr val="0000FF"/>
                </a:solidFill>
                <a:sym typeface="+mn-ea"/>
              </a:rPr>
              <a:t>=759880B×10</a:t>
            </a:r>
            <a:r>
              <a:rPr lang="zh-CN" altLang="en-US" sz="2400" dirty="0">
                <a:solidFill>
                  <a:srgbClr val="0000FF"/>
                </a:solidFill>
                <a:sym typeface="+mn-ea"/>
              </a:rPr>
              <a:t>面</a:t>
            </a:r>
            <a:r>
              <a:rPr lang="en-US" altLang="zh-CN" sz="2400" dirty="0">
                <a:solidFill>
                  <a:srgbClr val="0000FF"/>
                </a:solidFill>
                <a:sym typeface="+mn-ea"/>
              </a:rPr>
              <a:t>=7598800B</a:t>
            </a:r>
            <a:endParaRPr lang="en-US" altLang="zh-CN" sz="2400" dirty="0">
              <a:solidFill>
                <a:schemeClr val="tx1"/>
              </a:solidFill>
            </a:endParaRPr>
          </a:p>
          <a:p>
            <a:pPr eaLnBrk="1" hangingPunct="1">
              <a:lnSpc>
                <a:spcPct val="90000"/>
              </a:lnSpc>
              <a:buNone/>
            </a:pPr>
            <a:endParaRPr lang="en-US" altLang="zh-CN" sz="2400" dirty="0">
              <a:solidFill>
                <a:schemeClr val="tx1"/>
              </a:solidFill>
            </a:endParaRPr>
          </a:p>
        </p:txBody>
      </p:sp>
      <p:sp>
        <p:nvSpPr>
          <p:cNvPr id="27650"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
        <p:nvSpPr>
          <p:cNvPr id="2" name="文本框 1"/>
          <p:cNvSpPr txBox="1"/>
          <p:nvPr/>
        </p:nvSpPr>
        <p:spPr>
          <a:xfrm>
            <a:off x="3060065" y="1701165"/>
            <a:ext cx="1101725" cy="429895"/>
          </a:xfrm>
          <a:prstGeom prst="rect">
            <a:avLst/>
          </a:prstGeom>
          <a:solidFill>
            <a:schemeClr val="accent1">
              <a:lumMod val="60000"/>
              <a:lumOff val="40000"/>
            </a:schemeClr>
          </a:solidFill>
        </p:spPr>
        <p:txBody>
          <a:bodyPr wrap="square" rtlCol="0">
            <a:spAutoFit/>
          </a:bodyPr>
          <a:p>
            <a:r>
              <a:rPr lang="en-US" sz="2200">
                <a:solidFill>
                  <a:srgbClr val="FF0000"/>
                </a:solidFill>
                <a:latin typeface="方正粗黑宋简体" panose="02000000000000000000" charset="-122"/>
                <a:ea typeface="方正粗黑宋简体" panose="02000000000000000000" charset="-122"/>
              </a:rPr>
              <a:t>220</a:t>
            </a:r>
            <a:r>
              <a:rPr lang="zh-CN" altLang="en-US" sz="2200">
                <a:solidFill>
                  <a:srgbClr val="FF0000"/>
                </a:solidFill>
                <a:latin typeface="方正粗黑宋简体" panose="02000000000000000000" charset="-122"/>
                <a:ea typeface="方正粗黑宋简体" panose="02000000000000000000" charset="-122"/>
              </a:rPr>
              <a:t>道</a:t>
            </a:r>
            <a:endParaRPr lang="zh-CN" altLang="en-US" sz="2200">
              <a:solidFill>
                <a:srgbClr val="FF0000"/>
              </a:solidFill>
              <a:latin typeface="方正粗黑宋简体" panose="02000000000000000000" charset="-122"/>
              <a:ea typeface="方正粗黑宋简体" panose="02000000000000000000" charset="-122"/>
            </a:endParaRPr>
          </a:p>
        </p:txBody>
      </p:sp>
      <p:cxnSp>
        <p:nvCxnSpPr>
          <p:cNvPr id="6" name="直接连接符 5"/>
          <p:cNvCxnSpPr/>
          <p:nvPr/>
        </p:nvCxnSpPr>
        <p:spPr>
          <a:xfrm>
            <a:off x="6876415" y="5517515"/>
            <a:ext cx="575945" cy="0"/>
          </a:xfrm>
          <a:prstGeom prst="line">
            <a:avLst/>
          </a:prstGeom>
          <a:solidFill>
            <a:schemeClr val="accent1"/>
          </a:solidFill>
          <a:ln w="85725" cap="flat" cmpd="sng" algn="ctr">
            <a:solidFill>
              <a:srgbClr val="FF00FF"/>
            </a:solidFill>
            <a:prstDash val="solid"/>
            <a:round/>
            <a:headEnd type="none" w="med" len="med"/>
            <a:tailEnd type="none" w="med" len="med"/>
          </a:ln>
        </p:spPr>
      </p:cxnSp>
      <p:sp>
        <p:nvSpPr>
          <p:cNvPr id="8" name="文本框 7"/>
          <p:cNvSpPr txBox="1"/>
          <p:nvPr/>
        </p:nvSpPr>
        <p:spPr>
          <a:xfrm>
            <a:off x="6156325" y="4941570"/>
            <a:ext cx="1544320" cy="398780"/>
          </a:xfrm>
          <a:prstGeom prst="rect">
            <a:avLst/>
          </a:prstGeom>
          <a:noFill/>
        </p:spPr>
        <p:txBody>
          <a:bodyPr wrap="square" rtlCol="0">
            <a:spAutoFit/>
          </a:bodyPr>
          <a:p>
            <a:r>
              <a:rPr lang="zh-CN" altLang="en-US" sz="2000" b="1">
                <a:solidFill>
                  <a:srgbClr val="FF00FF"/>
                </a:solidFill>
                <a:latin typeface="黑体" panose="02010609060101010101" charset="-122"/>
                <a:ea typeface="黑体" panose="02010609060101010101" charset="-122"/>
              </a:rPr>
              <a:t>内径</a:t>
            </a:r>
            <a:r>
              <a:rPr lang="en-US" altLang="zh-CN" sz="2000" b="1">
                <a:solidFill>
                  <a:srgbClr val="FF00FF"/>
                </a:solidFill>
                <a:latin typeface="黑体" panose="02010609060101010101" charset="-122"/>
                <a:ea typeface="黑体" panose="02010609060101010101" charset="-122"/>
              </a:rPr>
              <a:t> 22cm</a:t>
            </a:r>
            <a:endParaRPr lang="en-US" altLang="zh-CN" sz="2000" b="1">
              <a:solidFill>
                <a:srgbClr val="FF00FF"/>
              </a:solidFill>
              <a:latin typeface="黑体" panose="02010609060101010101" charset="-122"/>
              <a:ea typeface="黑体" panose="02010609060101010101"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
        <p:nvSpPr>
          <p:cNvPr id="27652" name="Rectangle 3"/>
          <p:cNvSpPr>
            <a:spLocks noGrp="1"/>
          </p:cNvSpPr>
          <p:nvPr>
            <p:ph idx="1"/>
          </p:nvPr>
        </p:nvSpPr>
        <p:spPr>
          <a:xfrm>
            <a:off x="-36195" y="0"/>
            <a:ext cx="9028430" cy="6334125"/>
          </a:xfrm>
          <a:solidFill>
            <a:schemeClr val="bg1"/>
          </a:solidFill>
        </p:spPr>
        <p:txBody>
          <a:bodyPr vert="horz" wrap="square" lIns="91440" tIns="45720" rIns="91440" bIns="45720" anchor="t"/>
          <a:lstStyle/>
          <a:p>
            <a:pPr eaLnBrk="1" hangingPunct="1">
              <a:lnSpc>
                <a:spcPct val="110000"/>
              </a:lnSpc>
              <a:buNone/>
            </a:pPr>
            <a:r>
              <a:rPr lang="en-US" altLang="zh-CN" sz="2400" dirty="0"/>
              <a:t>【</a:t>
            </a:r>
            <a:r>
              <a:rPr lang="zh-CN" altLang="en-US" sz="2400" dirty="0"/>
              <a:t>例</a:t>
            </a:r>
            <a:r>
              <a:rPr lang="en-US" altLang="zh-CN" sz="2400" dirty="0"/>
              <a:t>7.1】</a:t>
            </a:r>
            <a:r>
              <a:rPr lang="zh-CN" altLang="en-US" sz="2400" dirty="0">
                <a:solidFill>
                  <a:schemeClr val="tx1"/>
                </a:solidFill>
              </a:rPr>
              <a:t>磁盘组有</a:t>
            </a:r>
            <a:r>
              <a:rPr lang="en-US" altLang="zh-CN" sz="2400" dirty="0">
                <a:solidFill>
                  <a:schemeClr val="tx1"/>
                </a:solidFill>
              </a:rPr>
              <a:t>6</a:t>
            </a:r>
            <a:r>
              <a:rPr lang="zh-CN" altLang="en-US" sz="2400" dirty="0">
                <a:solidFill>
                  <a:schemeClr val="tx1"/>
                </a:solidFill>
              </a:rPr>
              <a:t>片磁盘，每片有两个记录面，最上最下两个面不用。存储区域内径</a:t>
            </a:r>
            <a:r>
              <a:rPr lang="en-US" altLang="zh-CN" sz="2400" dirty="0">
                <a:solidFill>
                  <a:schemeClr val="tx1"/>
                </a:solidFill>
              </a:rPr>
              <a:t>22cm</a:t>
            </a:r>
            <a:r>
              <a:rPr lang="zh-CN" altLang="en-US" sz="2400" dirty="0">
                <a:solidFill>
                  <a:schemeClr val="tx1"/>
                </a:solidFill>
              </a:rPr>
              <a:t>，外径</a:t>
            </a:r>
            <a:r>
              <a:rPr lang="en-US" altLang="zh-CN" sz="2400" dirty="0">
                <a:solidFill>
                  <a:schemeClr val="tx1"/>
                </a:solidFill>
              </a:rPr>
              <a:t>33cm</a:t>
            </a:r>
            <a:r>
              <a:rPr lang="zh-CN" altLang="en-US" sz="2400" dirty="0">
                <a:solidFill>
                  <a:schemeClr val="tx1"/>
                </a:solidFill>
              </a:rPr>
              <a:t>，道密度为</a:t>
            </a:r>
            <a:r>
              <a:rPr lang="en-US" altLang="zh-CN" sz="2400" dirty="0">
                <a:solidFill>
                  <a:schemeClr val="tx1"/>
                </a:solidFill>
              </a:rPr>
              <a:t>40</a:t>
            </a:r>
            <a:r>
              <a:rPr lang="zh-CN" altLang="en-US" sz="2400" dirty="0">
                <a:solidFill>
                  <a:schemeClr val="tx1"/>
                </a:solidFill>
              </a:rPr>
              <a:t>道</a:t>
            </a:r>
            <a:r>
              <a:rPr lang="en-US" altLang="zh-CN" sz="2400" dirty="0">
                <a:solidFill>
                  <a:schemeClr val="tx1"/>
                </a:solidFill>
              </a:rPr>
              <a:t>/cm</a:t>
            </a:r>
            <a:r>
              <a:rPr lang="zh-CN" altLang="en-US" sz="2400" dirty="0">
                <a:solidFill>
                  <a:schemeClr val="tx1"/>
                </a:solidFill>
              </a:rPr>
              <a:t>，内层位密度</a:t>
            </a:r>
            <a:r>
              <a:rPr lang="en-US" altLang="zh-CN" sz="2400" dirty="0">
                <a:solidFill>
                  <a:schemeClr val="tx1"/>
                </a:solidFill>
              </a:rPr>
              <a:t>400</a:t>
            </a:r>
            <a:r>
              <a:rPr lang="zh-CN" altLang="en-US" sz="2400" dirty="0">
                <a:solidFill>
                  <a:schemeClr val="tx1"/>
                </a:solidFill>
              </a:rPr>
              <a:t>位</a:t>
            </a:r>
            <a:r>
              <a:rPr lang="en-US" altLang="zh-CN" sz="2400" dirty="0">
                <a:solidFill>
                  <a:schemeClr val="tx1"/>
                </a:solidFill>
              </a:rPr>
              <a:t>/cm</a:t>
            </a:r>
            <a:r>
              <a:rPr lang="zh-CN" altLang="en-US" sz="2400" dirty="0">
                <a:solidFill>
                  <a:schemeClr val="tx1"/>
                </a:solidFill>
              </a:rPr>
              <a:t>，</a:t>
            </a:r>
            <a:r>
              <a:rPr lang="zh-CN" altLang="en-US" sz="2400" dirty="0">
                <a:solidFill>
                  <a:srgbClr val="FF0000"/>
                </a:solidFill>
              </a:rPr>
              <a:t>转速</a:t>
            </a:r>
            <a:r>
              <a:rPr lang="en-US" altLang="zh-CN" sz="2400" dirty="0">
                <a:solidFill>
                  <a:srgbClr val="FF0000"/>
                </a:solidFill>
              </a:rPr>
              <a:t>6000</a:t>
            </a:r>
            <a:r>
              <a:rPr lang="zh-CN" altLang="en-US" sz="2400" dirty="0">
                <a:solidFill>
                  <a:srgbClr val="FF0000"/>
                </a:solidFill>
              </a:rPr>
              <a:t>转</a:t>
            </a:r>
            <a:r>
              <a:rPr lang="en-US" altLang="zh-CN" sz="2400" dirty="0">
                <a:solidFill>
                  <a:srgbClr val="FF0000"/>
                </a:solidFill>
              </a:rPr>
              <a:t>/</a:t>
            </a:r>
            <a:r>
              <a:rPr lang="zh-CN" altLang="en-US" sz="2400" dirty="0">
                <a:solidFill>
                  <a:srgbClr val="FF0000"/>
                </a:solidFill>
              </a:rPr>
              <a:t>分</a:t>
            </a:r>
            <a:r>
              <a:rPr lang="zh-CN" altLang="en-US" sz="2400" dirty="0">
                <a:solidFill>
                  <a:schemeClr val="tx1"/>
                </a:solidFill>
              </a:rPr>
              <a:t>。问：</a:t>
            </a:r>
            <a:endParaRPr lang="zh-CN" altLang="en-US" sz="2400" dirty="0">
              <a:solidFill>
                <a:schemeClr val="tx1"/>
              </a:solidFill>
            </a:endParaRPr>
          </a:p>
          <a:p>
            <a:pPr eaLnBrk="1" hangingPunct="1">
              <a:lnSpc>
                <a:spcPct val="110000"/>
              </a:lnSpc>
              <a:buNone/>
            </a:pPr>
            <a:r>
              <a:rPr lang="en-US" altLang="zh-CN" sz="2400" dirty="0">
                <a:solidFill>
                  <a:srgbClr val="FF0000"/>
                </a:solidFill>
              </a:rPr>
              <a:t>(1)</a:t>
            </a:r>
            <a:r>
              <a:rPr lang="zh-CN" altLang="en-US" sz="2400" dirty="0">
                <a:solidFill>
                  <a:schemeClr val="tx1"/>
                </a:solidFill>
              </a:rPr>
              <a:t>共有多少</a:t>
            </a:r>
            <a:r>
              <a:rPr lang="zh-CN" altLang="en-US" sz="2400" dirty="0">
                <a:solidFill>
                  <a:srgbClr val="FF00FF"/>
                </a:solidFill>
              </a:rPr>
              <a:t>柱面</a:t>
            </a:r>
            <a:r>
              <a:rPr lang="en-US" altLang="zh-CN" sz="2400" dirty="0">
                <a:solidFill>
                  <a:schemeClr val="tx1"/>
                </a:solidFill>
              </a:rPr>
              <a:t>? </a:t>
            </a:r>
            <a:endParaRPr lang="en-US" altLang="zh-CN" sz="2400" dirty="0">
              <a:solidFill>
                <a:schemeClr val="tx1"/>
              </a:solidFill>
            </a:endParaRPr>
          </a:p>
          <a:p>
            <a:pPr eaLnBrk="1" hangingPunct="1">
              <a:lnSpc>
                <a:spcPct val="110000"/>
              </a:lnSpc>
              <a:buNone/>
            </a:pPr>
            <a:r>
              <a:rPr lang="en-US" altLang="zh-CN" sz="2400" dirty="0">
                <a:solidFill>
                  <a:srgbClr val="FF0000"/>
                </a:solidFill>
              </a:rPr>
              <a:t>(2)</a:t>
            </a:r>
            <a:r>
              <a:rPr lang="zh-CN" altLang="en-US" sz="2400" dirty="0">
                <a:solidFill>
                  <a:schemeClr val="tx1"/>
                </a:solidFill>
              </a:rPr>
              <a:t>盘组总存储容量是多少</a:t>
            </a:r>
            <a:r>
              <a:rPr lang="en-US" altLang="zh-CN" sz="2400" dirty="0">
                <a:solidFill>
                  <a:schemeClr val="tx1"/>
                </a:solidFill>
              </a:rPr>
              <a:t>?</a:t>
            </a:r>
            <a:endParaRPr lang="en-US" altLang="zh-CN" sz="2400" dirty="0">
              <a:solidFill>
                <a:schemeClr val="tx1"/>
              </a:solidFill>
            </a:endParaRPr>
          </a:p>
          <a:p>
            <a:pPr eaLnBrk="1" hangingPunct="1">
              <a:lnSpc>
                <a:spcPct val="110000"/>
              </a:lnSpc>
              <a:buNone/>
            </a:pPr>
            <a:r>
              <a:rPr lang="en-US" altLang="zh-CN" sz="2400" dirty="0">
                <a:solidFill>
                  <a:srgbClr val="FF0000"/>
                </a:solidFill>
              </a:rPr>
              <a:t>(3)</a:t>
            </a:r>
            <a:r>
              <a:rPr lang="zh-CN" altLang="en-US" sz="2400" dirty="0">
                <a:solidFill>
                  <a:schemeClr val="tx1"/>
                </a:solidFill>
              </a:rPr>
              <a:t>数据传输率多少</a:t>
            </a:r>
            <a:r>
              <a:rPr lang="en-US" altLang="zh-CN" sz="2400" dirty="0">
                <a:solidFill>
                  <a:schemeClr val="tx1"/>
                </a:solidFill>
              </a:rPr>
              <a:t>?</a:t>
            </a:r>
            <a:endParaRPr lang="en-US" altLang="zh-CN" sz="2400" dirty="0">
              <a:solidFill>
                <a:schemeClr val="tx1"/>
              </a:solidFill>
            </a:endParaRPr>
          </a:p>
          <a:p>
            <a:pPr eaLnBrk="1" hangingPunct="1">
              <a:lnSpc>
                <a:spcPct val="110000"/>
              </a:lnSpc>
              <a:buNone/>
            </a:pPr>
            <a:r>
              <a:rPr lang="zh-CN" altLang="en-US" sz="2400" dirty="0">
                <a:sym typeface="+mn-ea"/>
              </a:rPr>
              <a:t>解：</a:t>
            </a:r>
            <a:r>
              <a:rPr lang="zh-CN" altLang="en-US" sz="2400" dirty="0">
                <a:solidFill>
                  <a:srgbClr val="0000FF"/>
                </a:solidFill>
                <a:sym typeface="+mn-ea"/>
              </a:rPr>
              <a:t>磁盘数据传输率  </a:t>
            </a:r>
            <a:r>
              <a:rPr lang="en-US" altLang="zh-CN" sz="2400" dirty="0">
                <a:solidFill>
                  <a:srgbClr val="0000FF"/>
                </a:solidFill>
                <a:sym typeface="+mn-ea"/>
              </a:rPr>
              <a:t>Dr=rN</a:t>
            </a:r>
            <a:endParaRPr lang="en-US" altLang="zh-CN" sz="2400" dirty="0">
              <a:solidFill>
                <a:srgbClr val="0000FF"/>
              </a:solidFill>
            </a:endParaRPr>
          </a:p>
          <a:p>
            <a:pPr eaLnBrk="1" hangingPunct="1">
              <a:lnSpc>
                <a:spcPct val="110000"/>
              </a:lnSpc>
              <a:buNone/>
            </a:pPr>
            <a:r>
              <a:rPr lang="en-US" altLang="zh-CN" sz="2400" dirty="0">
                <a:solidFill>
                  <a:srgbClr val="0000FF"/>
                </a:solidFill>
                <a:sym typeface="+mn-ea"/>
              </a:rPr>
              <a:t>    N</a:t>
            </a:r>
            <a:r>
              <a:rPr lang="zh-CN" altLang="en-US" sz="2400" dirty="0">
                <a:solidFill>
                  <a:srgbClr val="0000FF"/>
                </a:solidFill>
                <a:sym typeface="+mn-ea"/>
              </a:rPr>
              <a:t>为每条磁道容量，</a:t>
            </a:r>
            <a:r>
              <a:rPr lang="en-US" altLang="zh-CN" sz="2400" dirty="0">
                <a:solidFill>
                  <a:srgbClr val="0000FF"/>
                </a:solidFill>
                <a:sym typeface="+mn-ea"/>
              </a:rPr>
              <a:t>N=3454B</a:t>
            </a:r>
            <a:endParaRPr lang="en-US" altLang="zh-CN" sz="2400" dirty="0">
              <a:solidFill>
                <a:srgbClr val="0000FF"/>
              </a:solidFill>
            </a:endParaRPr>
          </a:p>
          <a:p>
            <a:pPr eaLnBrk="1" hangingPunct="1">
              <a:lnSpc>
                <a:spcPct val="110000"/>
              </a:lnSpc>
              <a:buNone/>
            </a:pPr>
            <a:r>
              <a:rPr lang="en-US" altLang="zh-CN" sz="2400" dirty="0">
                <a:solidFill>
                  <a:srgbClr val="0000FF"/>
                </a:solidFill>
                <a:sym typeface="+mn-ea"/>
              </a:rPr>
              <a:t>    r</a:t>
            </a:r>
            <a:r>
              <a:rPr lang="zh-CN" altLang="en-US" sz="2400" dirty="0">
                <a:solidFill>
                  <a:srgbClr val="0000FF"/>
                </a:solidFill>
                <a:sym typeface="+mn-ea"/>
              </a:rPr>
              <a:t>为磁盘转速，</a:t>
            </a:r>
            <a:r>
              <a:rPr lang="en-US" altLang="zh-CN" sz="2400" dirty="0">
                <a:solidFill>
                  <a:srgbClr val="0000FF"/>
                </a:solidFill>
                <a:sym typeface="+mn-ea"/>
              </a:rPr>
              <a:t>r=6000</a:t>
            </a:r>
            <a:r>
              <a:rPr lang="zh-CN" altLang="en-US" sz="2400" dirty="0">
                <a:solidFill>
                  <a:srgbClr val="0000FF"/>
                </a:solidFill>
                <a:sym typeface="+mn-ea"/>
              </a:rPr>
              <a:t>转</a:t>
            </a:r>
            <a:r>
              <a:rPr lang="en-US" altLang="zh-CN" sz="2400" dirty="0">
                <a:solidFill>
                  <a:srgbClr val="0000FF"/>
                </a:solidFill>
                <a:sym typeface="+mn-ea"/>
              </a:rPr>
              <a:t>/60</a:t>
            </a:r>
            <a:r>
              <a:rPr lang="zh-CN" altLang="en-US" sz="2400" dirty="0">
                <a:solidFill>
                  <a:srgbClr val="0000FF"/>
                </a:solidFill>
                <a:sym typeface="+mn-ea"/>
              </a:rPr>
              <a:t>秒</a:t>
            </a:r>
            <a:r>
              <a:rPr lang="en-US" altLang="zh-CN" sz="2400" dirty="0">
                <a:solidFill>
                  <a:srgbClr val="0000FF"/>
                </a:solidFill>
                <a:sym typeface="+mn-ea"/>
              </a:rPr>
              <a:t>=100</a:t>
            </a:r>
            <a:r>
              <a:rPr lang="zh-CN" altLang="en-US" sz="2400" dirty="0">
                <a:solidFill>
                  <a:srgbClr val="0000FF"/>
                </a:solidFill>
                <a:sym typeface="+mn-ea"/>
              </a:rPr>
              <a:t>转</a:t>
            </a:r>
            <a:r>
              <a:rPr lang="en-US" altLang="zh-CN" sz="2400" dirty="0">
                <a:solidFill>
                  <a:srgbClr val="0000FF"/>
                </a:solidFill>
                <a:sym typeface="+mn-ea"/>
              </a:rPr>
              <a:t>/</a:t>
            </a:r>
            <a:r>
              <a:rPr lang="zh-CN" altLang="en-US" sz="2400" dirty="0">
                <a:solidFill>
                  <a:srgbClr val="0000FF"/>
                </a:solidFill>
                <a:sym typeface="+mn-ea"/>
              </a:rPr>
              <a:t>秒</a:t>
            </a:r>
            <a:endParaRPr lang="zh-CN" altLang="en-US" sz="2400" dirty="0">
              <a:solidFill>
                <a:srgbClr val="0000FF"/>
              </a:solidFill>
            </a:endParaRPr>
          </a:p>
          <a:p>
            <a:pPr eaLnBrk="1" hangingPunct="1">
              <a:lnSpc>
                <a:spcPct val="110000"/>
              </a:lnSpc>
              <a:buNone/>
            </a:pPr>
            <a:r>
              <a:rPr lang="en-US" altLang="zh-CN" sz="2400" dirty="0">
                <a:solidFill>
                  <a:srgbClr val="0000FF"/>
                </a:solidFill>
                <a:sym typeface="+mn-ea"/>
              </a:rPr>
              <a:t>    Dr=rN=100×</a:t>
            </a:r>
            <a:r>
              <a:rPr lang="en-US" altLang="zh-CN" sz="2400" dirty="0">
                <a:solidFill>
                  <a:srgbClr val="FF0000"/>
                </a:solidFill>
                <a:sym typeface="+mn-ea"/>
              </a:rPr>
              <a:t>3454B</a:t>
            </a:r>
            <a:r>
              <a:rPr lang="en-US" altLang="zh-CN" sz="2400" dirty="0">
                <a:solidFill>
                  <a:srgbClr val="0000FF"/>
                </a:solidFill>
                <a:sym typeface="+mn-ea"/>
              </a:rPr>
              <a:t>=345400B/s</a:t>
            </a:r>
            <a:endParaRPr lang="en-US" altLang="zh-CN" sz="2400" dirty="0">
              <a:solidFill>
                <a:schemeClr val="tx1"/>
              </a:solidFill>
            </a:endParaRPr>
          </a:p>
        </p:txBody>
      </p:sp>
      <p:sp>
        <p:nvSpPr>
          <p:cNvPr id="2" name="文本框 1"/>
          <p:cNvSpPr txBox="1"/>
          <p:nvPr/>
        </p:nvSpPr>
        <p:spPr>
          <a:xfrm>
            <a:off x="2771775" y="1268730"/>
            <a:ext cx="1168400" cy="429895"/>
          </a:xfrm>
          <a:prstGeom prst="rect">
            <a:avLst/>
          </a:prstGeom>
          <a:solidFill>
            <a:schemeClr val="accent1">
              <a:lumMod val="60000"/>
              <a:lumOff val="40000"/>
            </a:schemeClr>
          </a:solidFill>
        </p:spPr>
        <p:txBody>
          <a:bodyPr wrap="square" rtlCol="0">
            <a:spAutoFit/>
          </a:bodyPr>
          <a:p>
            <a:r>
              <a:rPr lang="en-US" sz="2200">
                <a:solidFill>
                  <a:srgbClr val="FF0000"/>
                </a:solidFill>
                <a:latin typeface="方正粗黑宋简体" panose="02000000000000000000" charset="-122"/>
                <a:ea typeface="方正粗黑宋简体" panose="02000000000000000000" charset="-122"/>
              </a:rPr>
              <a:t>220</a:t>
            </a:r>
            <a:r>
              <a:rPr lang="zh-CN" altLang="en-US" sz="2200">
                <a:solidFill>
                  <a:srgbClr val="FF0000"/>
                </a:solidFill>
                <a:latin typeface="方正粗黑宋简体" panose="02000000000000000000" charset="-122"/>
                <a:ea typeface="方正粗黑宋简体" panose="02000000000000000000" charset="-122"/>
              </a:rPr>
              <a:t>道</a:t>
            </a:r>
            <a:endParaRPr lang="zh-CN" altLang="en-US" sz="2200">
              <a:solidFill>
                <a:srgbClr val="FF0000"/>
              </a:solidFill>
              <a:latin typeface="方正粗黑宋简体" panose="02000000000000000000" charset="-122"/>
              <a:ea typeface="方正粗黑宋简体" panose="02000000000000000000" charset="-122"/>
            </a:endParaRPr>
          </a:p>
        </p:txBody>
      </p:sp>
      <p:sp>
        <p:nvSpPr>
          <p:cNvPr id="3" name="文本框 2"/>
          <p:cNvSpPr txBox="1"/>
          <p:nvPr/>
        </p:nvSpPr>
        <p:spPr>
          <a:xfrm>
            <a:off x="4356100" y="1701165"/>
            <a:ext cx="2976245" cy="429895"/>
          </a:xfrm>
          <a:prstGeom prst="rect">
            <a:avLst/>
          </a:prstGeom>
          <a:solidFill>
            <a:schemeClr val="accent1">
              <a:lumMod val="60000"/>
              <a:lumOff val="40000"/>
            </a:schemeClr>
          </a:solidFill>
        </p:spPr>
        <p:txBody>
          <a:bodyPr wrap="square" rtlCol="0">
            <a:spAutoFit/>
          </a:bodyPr>
          <a:p>
            <a:r>
              <a:rPr lang="en-US" sz="2200">
                <a:solidFill>
                  <a:srgbClr val="FF0000"/>
                </a:solidFill>
                <a:latin typeface="方正粗黑宋简体" panose="02000000000000000000" charset="-122"/>
                <a:ea typeface="方正粗黑宋简体" panose="02000000000000000000" charset="-122"/>
              </a:rPr>
              <a:t>7598800B ≈ 7.2MB</a:t>
            </a:r>
            <a:endParaRPr lang="en-US" sz="2200">
              <a:solidFill>
                <a:srgbClr val="FF0000"/>
              </a:solidFill>
              <a:latin typeface="方正粗黑宋简体" panose="02000000000000000000" charset="-122"/>
              <a:ea typeface="方正粗黑宋简体" panose="02000000000000000000" charset="-122"/>
            </a:endParaRPr>
          </a:p>
        </p:txBody>
      </p:sp>
      <p:sp>
        <p:nvSpPr>
          <p:cNvPr id="7" name="文本框 6"/>
          <p:cNvSpPr txBox="1"/>
          <p:nvPr/>
        </p:nvSpPr>
        <p:spPr>
          <a:xfrm>
            <a:off x="3275965" y="2205355"/>
            <a:ext cx="3184525" cy="429895"/>
          </a:xfrm>
          <a:prstGeom prst="rect">
            <a:avLst/>
          </a:prstGeom>
          <a:solidFill>
            <a:schemeClr val="accent1">
              <a:lumMod val="60000"/>
              <a:lumOff val="40000"/>
            </a:schemeClr>
          </a:solidFill>
        </p:spPr>
        <p:txBody>
          <a:bodyPr wrap="square" rtlCol="0">
            <a:spAutoFit/>
          </a:bodyPr>
          <a:p>
            <a:r>
              <a:rPr lang="en-US" sz="2200">
                <a:solidFill>
                  <a:srgbClr val="FF0000"/>
                </a:solidFill>
                <a:latin typeface="方正粗黑宋简体" panose="02000000000000000000" charset="-122"/>
                <a:ea typeface="方正粗黑宋简体" panose="02000000000000000000" charset="-122"/>
              </a:rPr>
              <a:t>345400B/s ≈ 337KB/s</a:t>
            </a:r>
            <a:endParaRPr lang="en-US" sz="2200">
              <a:solidFill>
                <a:srgbClr val="FF0000"/>
              </a:solidFill>
              <a:latin typeface="方正粗黑宋简体" panose="02000000000000000000" charset="-122"/>
              <a:ea typeface="方正粗黑宋简体" panose="02000000000000000000"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
        <p:nvSpPr>
          <p:cNvPr id="27652" name="Rectangle 3"/>
          <p:cNvSpPr>
            <a:spLocks noGrp="1"/>
          </p:cNvSpPr>
          <p:nvPr>
            <p:ph idx="1"/>
          </p:nvPr>
        </p:nvSpPr>
        <p:spPr>
          <a:xfrm>
            <a:off x="0" y="0"/>
            <a:ext cx="8822690" cy="3454400"/>
          </a:xfrm>
          <a:solidFill>
            <a:schemeClr val="bg1"/>
          </a:solidFill>
        </p:spPr>
        <p:txBody>
          <a:bodyPr vert="horz" wrap="square" lIns="91440" tIns="45720" rIns="91440" bIns="45720" anchor="t"/>
          <a:lstStyle/>
          <a:p>
            <a:pPr eaLnBrk="1" hangingPunct="1">
              <a:lnSpc>
                <a:spcPct val="120000"/>
              </a:lnSpc>
              <a:buNone/>
            </a:pPr>
            <a:r>
              <a:rPr lang="en-US" altLang="zh-CN" sz="2400" dirty="0">
                <a:solidFill>
                  <a:srgbClr val="FF0000"/>
                </a:solidFill>
              </a:rPr>
              <a:t>(4)</a:t>
            </a:r>
            <a:r>
              <a:rPr lang="zh-CN" altLang="en-US" sz="2400" dirty="0">
                <a:solidFill>
                  <a:srgbClr val="FF0000"/>
                </a:solidFill>
              </a:rPr>
              <a:t>采用定长数据块记录格式</a:t>
            </a:r>
            <a:r>
              <a:rPr lang="zh-CN" altLang="en-US" sz="2400" dirty="0">
                <a:solidFill>
                  <a:schemeClr val="tx1"/>
                </a:solidFill>
              </a:rPr>
              <a:t>，</a:t>
            </a:r>
            <a:endParaRPr lang="zh-CN" altLang="en-US" sz="2400" dirty="0">
              <a:solidFill>
                <a:schemeClr val="tx1"/>
              </a:solidFill>
            </a:endParaRPr>
          </a:p>
          <a:p>
            <a:pPr eaLnBrk="1" hangingPunct="1">
              <a:lnSpc>
                <a:spcPct val="120000"/>
              </a:lnSpc>
              <a:buNone/>
            </a:pPr>
            <a:r>
              <a:rPr lang="zh-CN" altLang="en-US" sz="2400" dirty="0">
                <a:solidFill>
                  <a:schemeClr val="tx1"/>
                </a:solidFill>
              </a:rPr>
              <a:t> </a:t>
            </a:r>
            <a:r>
              <a:rPr lang="en-US" altLang="zh-CN" sz="2400" dirty="0">
                <a:solidFill>
                  <a:schemeClr val="tx1"/>
                </a:solidFill>
              </a:rPr>
              <a:t> </a:t>
            </a:r>
            <a:r>
              <a:rPr lang="zh-CN" altLang="en-US" sz="2400" dirty="0">
                <a:solidFill>
                  <a:srgbClr val="FF0000"/>
                </a:solidFill>
              </a:rPr>
              <a:t>直接寻址的最小单位是什么</a:t>
            </a:r>
            <a:r>
              <a:rPr lang="en-US" altLang="zh-CN" sz="2400" dirty="0">
                <a:solidFill>
                  <a:srgbClr val="FF0000"/>
                </a:solidFill>
              </a:rPr>
              <a:t>?</a:t>
            </a:r>
            <a:endParaRPr lang="en-US" altLang="zh-CN" sz="2400" dirty="0">
              <a:solidFill>
                <a:schemeClr val="tx1"/>
              </a:solidFill>
            </a:endParaRPr>
          </a:p>
          <a:p>
            <a:pPr eaLnBrk="1" hangingPunct="1">
              <a:lnSpc>
                <a:spcPct val="120000"/>
              </a:lnSpc>
              <a:buNone/>
            </a:pPr>
            <a:r>
              <a:rPr lang="en-US" altLang="zh-CN" sz="2400" dirty="0">
                <a:solidFill>
                  <a:schemeClr val="tx1"/>
                </a:solidFill>
              </a:rPr>
              <a:t>  </a:t>
            </a:r>
            <a:r>
              <a:rPr lang="zh-CN" altLang="en-US" sz="2400" dirty="0">
                <a:solidFill>
                  <a:srgbClr val="FF0000"/>
                </a:solidFill>
              </a:rPr>
              <a:t>寻址命令中如何表示磁盘地址</a:t>
            </a:r>
            <a:r>
              <a:rPr lang="en-US" altLang="zh-CN" sz="2400" dirty="0">
                <a:solidFill>
                  <a:srgbClr val="FF0000"/>
                </a:solidFill>
              </a:rPr>
              <a:t>?</a:t>
            </a:r>
            <a:endParaRPr lang="en-US" altLang="zh-CN" sz="2400" dirty="0">
              <a:solidFill>
                <a:schemeClr val="tx1"/>
              </a:solidFill>
            </a:endParaRPr>
          </a:p>
          <a:p>
            <a:pPr eaLnBrk="1" hangingPunct="1">
              <a:lnSpc>
                <a:spcPct val="120000"/>
              </a:lnSpc>
              <a:buNone/>
            </a:pPr>
            <a:r>
              <a:rPr lang="zh-CN" altLang="en-US" sz="2400" dirty="0">
                <a:sym typeface="+mn-ea"/>
              </a:rPr>
              <a:t>解：</a:t>
            </a:r>
            <a:r>
              <a:rPr lang="zh-CN" altLang="en-US" sz="2400" dirty="0">
                <a:solidFill>
                  <a:schemeClr val="tx1"/>
                </a:solidFill>
                <a:sym typeface="+mn-ea"/>
              </a:rPr>
              <a:t>采用定长数据块格式，直接寻址的最小单位是</a:t>
            </a:r>
            <a:r>
              <a:rPr lang="zh-CN" altLang="en-US" sz="2400" dirty="0">
                <a:solidFill>
                  <a:srgbClr val="FF00FF"/>
                </a:solidFill>
                <a:sym typeface="+mn-ea"/>
              </a:rPr>
              <a:t>一个记录块</a:t>
            </a:r>
            <a:r>
              <a:rPr lang="en-US" altLang="zh-CN" sz="2400" dirty="0">
                <a:solidFill>
                  <a:srgbClr val="FF00FF"/>
                </a:solidFill>
                <a:sym typeface="+mn-ea"/>
              </a:rPr>
              <a:t>(</a:t>
            </a:r>
            <a:r>
              <a:rPr lang="zh-CN" altLang="en-US" sz="2400" dirty="0">
                <a:solidFill>
                  <a:srgbClr val="FF00FF"/>
                </a:solidFill>
                <a:sym typeface="+mn-ea"/>
              </a:rPr>
              <a:t>一个扇区</a:t>
            </a:r>
            <a:r>
              <a:rPr lang="en-US" altLang="zh-CN" sz="2400" dirty="0">
                <a:solidFill>
                  <a:srgbClr val="FF00FF"/>
                </a:solidFill>
                <a:sym typeface="+mn-ea"/>
              </a:rPr>
              <a:t>)</a:t>
            </a:r>
            <a:endParaRPr lang="zh-CN" altLang="en-US" sz="2400" dirty="0">
              <a:solidFill>
                <a:schemeClr val="tx1"/>
              </a:solidFill>
              <a:sym typeface="+mn-ea"/>
            </a:endParaRPr>
          </a:p>
          <a:p>
            <a:pPr eaLnBrk="1" hangingPunct="1">
              <a:lnSpc>
                <a:spcPct val="120000"/>
              </a:lnSpc>
              <a:buNone/>
            </a:pPr>
            <a:r>
              <a:rPr lang="zh-CN" altLang="en-US" sz="2400" dirty="0">
                <a:solidFill>
                  <a:schemeClr val="tx1"/>
                </a:solidFill>
                <a:sym typeface="+mn-ea"/>
              </a:rPr>
              <a:t>   每个记录块记录固定字节数目的信息，在定长记录的数据块中，活动头磁盘组的</a:t>
            </a:r>
            <a:r>
              <a:rPr lang="zh-CN" altLang="en-US" sz="2400" dirty="0">
                <a:solidFill>
                  <a:srgbClr val="FF00FF"/>
                </a:solidFill>
                <a:sym typeface="+mn-ea"/>
              </a:rPr>
              <a:t>编址方式可用</a:t>
            </a:r>
            <a:r>
              <a:rPr lang="zh-CN" altLang="en-US" sz="2400" dirty="0">
                <a:solidFill>
                  <a:schemeClr val="tx1"/>
                </a:solidFill>
                <a:sym typeface="+mn-ea"/>
              </a:rPr>
              <a:t>如下格式：</a:t>
            </a:r>
            <a:endParaRPr lang="zh-CN" altLang="en-US" sz="2400" dirty="0">
              <a:solidFill>
                <a:schemeClr val="tx1"/>
              </a:solidFill>
            </a:endParaRPr>
          </a:p>
          <a:p>
            <a:pPr eaLnBrk="1" hangingPunct="1">
              <a:lnSpc>
                <a:spcPct val="120000"/>
              </a:lnSpc>
              <a:buNone/>
            </a:pPr>
            <a:endParaRPr lang="en-US" altLang="zh-CN" sz="2400" dirty="0">
              <a:solidFill>
                <a:schemeClr val="tx1"/>
              </a:solidFill>
            </a:endParaRPr>
          </a:p>
          <a:p>
            <a:pPr eaLnBrk="1" hangingPunct="1">
              <a:lnSpc>
                <a:spcPct val="120000"/>
              </a:lnSpc>
              <a:buNone/>
            </a:pPr>
            <a:endParaRPr lang="en-US" altLang="zh-CN" sz="2400" dirty="0">
              <a:solidFill>
                <a:schemeClr val="tx1"/>
              </a:solidFill>
            </a:endParaRPr>
          </a:p>
          <a:p>
            <a:pPr eaLnBrk="1" hangingPunct="1">
              <a:lnSpc>
                <a:spcPct val="120000"/>
              </a:lnSpc>
              <a:buNone/>
            </a:pPr>
            <a:endParaRPr lang="en-US" altLang="zh-CN" sz="2400" dirty="0">
              <a:solidFill>
                <a:schemeClr val="tx1"/>
              </a:solidFill>
            </a:endParaRPr>
          </a:p>
          <a:p>
            <a:pPr eaLnBrk="1" hangingPunct="1">
              <a:lnSpc>
                <a:spcPct val="120000"/>
              </a:lnSpc>
              <a:buNone/>
            </a:pPr>
            <a:endParaRPr lang="en-US" altLang="zh-CN" sz="2400" dirty="0">
              <a:solidFill>
                <a:schemeClr val="tx1"/>
              </a:solidFill>
            </a:endParaRPr>
          </a:p>
          <a:p>
            <a:pPr eaLnBrk="1" hangingPunct="1">
              <a:lnSpc>
                <a:spcPct val="120000"/>
              </a:lnSpc>
              <a:buNone/>
            </a:pPr>
            <a:r>
              <a:rPr lang="zh-CN" altLang="en-US" sz="2400" dirty="0">
                <a:solidFill>
                  <a:schemeClr val="tx1"/>
                </a:solidFill>
                <a:sym typeface="+mn-ea"/>
              </a:rPr>
              <a:t>  此地址格式表示有</a:t>
            </a:r>
            <a:r>
              <a:rPr lang="en-US" altLang="zh-CN" sz="2400" dirty="0">
                <a:solidFill>
                  <a:srgbClr val="FF00FF"/>
                </a:solidFill>
                <a:sym typeface="+mn-ea"/>
              </a:rPr>
              <a:t>4</a:t>
            </a:r>
            <a:r>
              <a:rPr lang="zh-CN" altLang="en-US" sz="2400" dirty="0">
                <a:solidFill>
                  <a:srgbClr val="FF00FF"/>
                </a:solidFill>
                <a:sym typeface="+mn-ea"/>
              </a:rPr>
              <a:t>台磁盘（</a:t>
            </a:r>
            <a:r>
              <a:rPr lang="en-US" altLang="zh-CN" sz="2400" dirty="0">
                <a:solidFill>
                  <a:srgbClr val="FF00FF"/>
                </a:solidFill>
                <a:sym typeface="+mn-ea"/>
              </a:rPr>
              <a:t>2</a:t>
            </a:r>
            <a:r>
              <a:rPr lang="zh-CN" altLang="en-US" sz="2400" dirty="0">
                <a:solidFill>
                  <a:srgbClr val="FF00FF"/>
                </a:solidFill>
                <a:sym typeface="+mn-ea"/>
              </a:rPr>
              <a:t>位）</a:t>
            </a:r>
            <a:r>
              <a:rPr lang="zh-CN" altLang="en-US" sz="2400" dirty="0">
                <a:solidFill>
                  <a:schemeClr val="tx1"/>
                </a:solidFill>
                <a:sym typeface="+mn-ea"/>
              </a:rPr>
              <a:t>，每台有</a:t>
            </a:r>
            <a:r>
              <a:rPr lang="en-US" altLang="zh-CN" sz="2400" dirty="0">
                <a:solidFill>
                  <a:srgbClr val="FF00FF"/>
                </a:solidFill>
                <a:sym typeface="+mn-ea"/>
              </a:rPr>
              <a:t>16</a:t>
            </a:r>
            <a:r>
              <a:rPr lang="zh-CN" altLang="en-US" sz="2400" dirty="0">
                <a:solidFill>
                  <a:srgbClr val="FF00FF"/>
                </a:solidFill>
                <a:sym typeface="+mn-ea"/>
              </a:rPr>
              <a:t>个记录面</a:t>
            </a:r>
            <a:r>
              <a:rPr lang="en-US" altLang="zh-CN" sz="2400" dirty="0">
                <a:solidFill>
                  <a:srgbClr val="FF00FF"/>
                </a:solidFill>
                <a:sym typeface="+mn-ea"/>
              </a:rPr>
              <a:t>/</a:t>
            </a:r>
            <a:r>
              <a:rPr lang="zh-CN" altLang="en-US" sz="2400" dirty="0">
                <a:solidFill>
                  <a:srgbClr val="FF00FF"/>
                </a:solidFill>
                <a:sym typeface="+mn-ea"/>
              </a:rPr>
              <a:t>盘面（</a:t>
            </a:r>
            <a:r>
              <a:rPr lang="en-US" altLang="zh-CN" sz="2400" dirty="0">
                <a:solidFill>
                  <a:srgbClr val="FF00FF"/>
                </a:solidFill>
                <a:sym typeface="+mn-ea"/>
              </a:rPr>
              <a:t>4</a:t>
            </a:r>
            <a:r>
              <a:rPr lang="zh-CN" altLang="en-US" sz="2400" dirty="0">
                <a:solidFill>
                  <a:srgbClr val="FF00FF"/>
                </a:solidFill>
                <a:sym typeface="+mn-ea"/>
              </a:rPr>
              <a:t>位）</a:t>
            </a:r>
            <a:r>
              <a:rPr lang="zh-CN" altLang="en-US" sz="2400" dirty="0">
                <a:solidFill>
                  <a:schemeClr val="tx1"/>
                </a:solidFill>
                <a:sym typeface="+mn-ea"/>
              </a:rPr>
              <a:t>，每面有</a:t>
            </a:r>
            <a:r>
              <a:rPr lang="en-US" altLang="zh-CN" sz="2400" dirty="0">
                <a:solidFill>
                  <a:srgbClr val="FF00FF"/>
                </a:solidFill>
                <a:sym typeface="+mn-ea"/>
              </a:rPr>
              <a:t>256</a:t>
            </a:r>
            <a:r>
              <a:rPr lang="zh-CN" altLang="en-US" sz="2400" dirty="0">
                <a:solidFill>
                  <a:srgbClr val="FF00FF"/>
                </a:solidFill>
                <a:sym typeface="+mn-ea"/>
              </a:rPr>
              <a:t>个磁道（</a:t>
            </a:r>
            <a:r>
              <a:rPr lang="en-US" altLang="zh-CN" sz="2400" dirty="0">
                <a:solidFill>
                  <a:srgbClr val="FF00FF"/>
                </a:solidFill>
                <a:sym typeface="+mn-ea"/>
              </a:rPr>
              <a:t>8</a:t>
            </a:r>
            <a:r>
              <a:rPr lang="zh-CN" altLang="en-US" sz="2400" dirty="0">
                <a:solidFill>
                  <a:srgbClr val="FF00FF"/>
                </a:solidFill>
                <a:sym typeface="+mn-ea"/>
              </a:rPr>
              <a:t>位）</a:t>
            </a:r>
            <a:r>
              <a:rPr lang="zh-CN" altLang="en-US" sz="2400" dirty="0">
                <a:solidFill>
                  <a:schemeClr val="tx1"/>
                </a:solidFill>
                <a:sym typeface="+mn-ea"/>
              </a:rPr>
              <a:t>，每道有</a:t>
            </a:r>
            <a:r>
              <a:rPr lang="en-US" altLang="zh-CN" sz="2400" dirty="0">
                <a:solidFill>
                  <a:srgbClr val="FF00FF"/>
                </a:solidFill>
                <a:sym typeface="+mn-ea"/>
              </a:rPr>
              <a:t>16</a:t>
            </a:r>
            <a:r>
              <a:rPr lang="zh-CN" altLang="en-US" sz="2400" dirty="0">
                <a:solidFill>
                  <a:srgbClr val="FF00FF"/>
                </a:solidFill>
                <a:sym typeface="+mn-ea"/>
              </a:rPr>
              <a:t>个扇区（</a:t>
            </a:r>
            <a:r>
              <a:rPr lang="en-US" altLang="zh-CN" sz="2400" dirty="0">
                <a:solidFill>
                  <a:srgbClr val="FF00FF"/>
                </a:solidFill>
                <a:sym typeface="+mn-ea"/>
              </a:rPr>
              <a:t>4</a:t>
            </a:r>
            <a:r>
              <a:rPr lang="zh-CN" altLang="en-US" sz="2400" dirty="0">
                <a:solidFill>
                  <a:srgbClr val="FF00FF"/>
                </a:solidFill>
                <a:sym typeface="+mn-ea"/>
              </a:rPr>
              <a:t>位）</a:t>
            </a:r>
            <a:r>
              <a:rPr lang="zh-CN" altLang="en-US" sz="2400" dirty="0">
                <a:solidFill>
                  <a:schemeClr val="tx1"/>
                </a:solidFill>
                <a:sym typeface="+mn-ea"/>
              </a:rPr>
              <a:t>。</a:t>
            </a:r>
            <a:endParaRPr lang="en-US" altLang="zh-CN" sz="2400" dirty="0">
              <a:solidFill>
                <a:schemeClr val="tx1"/>
              </a:solidFill>
            </a:endParaRPr>
          </a:p>
          <a:p>
            <a:pPr marL="0" indent="0" eaLnBrk="1" hangingPunct="1">
              <a:lnSpc>
                <a:spcPct val="80000"/>
              </a:lnSpc>
              <a:buNone/>
            </a:pPr>
            <a:endParaRPr lang="en-US" altLang="zh-CN" sz="2400" dirty="0">
              <a:solidFill>
                <a:schemeClr val="tx1"/>
              </a:solidFill>
            </a:endParaRPr>
          </a:p>
        </p:txBody>
      </p:sp>
      <p:sp>
        <p:nvSpPr>
          <p:cNvPr id="2" name="文本框 1"/>
          <p:cNvSpPr txBox="1"/>
          <p:nvPr/>
        </p:nvSpPr>
        <p:spPr>
          <a:xfrm>
            <a:off x="4140200" y="45085"/>
            <a:ext cx="5003800" cy="429895"/>
          </a:xfrm>
          <a:prstGeom prst="rect">
            <a:avLst/>
          </a:prstGeom>
          <a:solidFill>
            <a:schemeClr val="accent1">
              <a:lumMod val="60000"/>
              <a:lumOff val="40000"/>
            </a:schemeClr>
          </a:solidFill>
        </p:spPr>
        <p:txBody>
          <a:bodyPr wrap="square" rtlCol="0">
            <a:spAutoFit/>
          </a:bodyPr>
          <a:p>
            <a:r>
              <a:rPr lang="zh-CN" altLang="en-US" sz="2200">
                <a:solidFill>
                  <a:srgbClr val="0000FF"/>
                </a:solidFill>
                <a:latin typeface="方正粗黑宋简体" panose="02000000000000000000" charset="-122"/>
                <a:ea typeface="方正粗黑宋简体" panose="02000000000000000000" charset="-122"/>
              </a:rPr>
              <a:t>每个扇区的数据长度相同</a:t>
            </a:r>
            <a:r>
              <a:rPr lang="en-US" altLang="zh-CN" sz="2200">
                <a:solidFill>
                  <a:srgbClr val="0000FF"/>
                </a:solidFill>
                <a:latin typeface="方正粗黑宋简体" panose="02000000000000000000" charset="-122"/>
                <a:ea typeface="方正粗黑宋简体" panose="02000000000000000000" charset="-122"/>
              </a:rPr>
              <a:t> =1</a:t>
            </a:r>
            <a:r>
              <a:rPr lang="zh-CN" altLang="en-US" sz="2200">
                <a:solidFill>
                  <a:srgbClr val="0000FF"/>
                </a:solidFill>
                <a:latin typeface="方正粗黑宋简体" panose="02000000000000000000" charset="-122"/>
                <a:ea typeface="方正粗黑宋简体" panose="02000000000000000000" charset="-122"/>
              </a:rPr>
              <a:t>个记录块</a:t>
            </a:r>
            <a:endParaRPr lang="zh-CN" altLang="en-US" sz="2200">
              <a:solidFill>
                <a:srgbClr val="0000FF"/>
              </a:solidFill>
              <a:latin typeface="方正粗黑宋简体" panose="02000000000000000000" charset="-122"/>
              <a:ea typeface="方正粗黑宋简体" panose="02000000000000000000" charset="-122"/>
            </a:endParaRPr>
          </a:p>
        </p:txBody>
      </p:sp>
      <p:sp>
        <p:nvSpPr>
          <p:cNvPr id="3" name="文本框 2"/>
          <p:cNvSpPr txBox="1"/>
          <p:nvPr/>
        </p:nvSpPr>
        <p:spPr>
          <a:xfrm>
            <a:off x="4428490" y="548640"/>
            <a:ext cx="4508500" cy="429895"/>
          </a:xfrm>
          <a:prstGeom prst="rect">
            <a:avLst/>
          </a:prstGeom>
          <a:solidFill>
            <a:schemeClr val="accent1">
              <a:lumMod val="60000"/>
              <a:lumOff val="40000"/>
            </a:schemeClr>
          </a:solidFill>
        </p:spPr>
        <p:txBody>
          <a:bodyPr wrap="square" rtlCol="0">
            <a:spAutoFit/>
          </a:bodyPr>
          <a:p>
            <a:r>
              <a:rPr lang="zh-CN" sz="2200">
                <a:solidFill>
                  <a:srgbClr val="FF00FF"/>
                </a:solidFill>
                <a:latin typeface="方正粗黑宋简体" panose="02000000000000000000" charset="-122"/>
                <a:ea typeface="方正粗黑宋简体" panose="02000000000000000000" charset="-122"/>
              </a:rPr>
              <a:t>磁盘采用块传送，最小单位是</a:t>
            </a:r>
            <a:r>
              <a:rPr lang="en-US" altLang="zh-CN" sz="2200">
                <a:solidFill>
                  <a:srgbClr val="FF00FF"/>
                </a:solidFill>
                <a:latin typeface="方正粗黑宋简体" panose="02000000000000000000" charset="-122"/>
                <a:ea typeface="方正粗黑宋简体" panose="02000000000000000000" charset="-122"/>
              </a:rPr>
              <a:t>1</a:t>
            </a:r>
            <a:r>
              <a:rPr lang="zh-CN" altLang="en-US" sz="2200">
                <a:solidFill>
                  <a:srgbClr val="FF00FF"/>
                </a:solidFill>
                <a:latin typeface="方正粗黑宋简体" panose="02000000000000000000" charset="-122"/>
                <a:ea typeface="方正粗黑宋简体" panose="02000000000000000000" charset="-122"/>
              </a:rPr>
              <a:t>块</a:t>
            </a:r>
            <a:endParaRPr lang="zh-CN" altLang="en-US" sz="2200">
              <a:solidFill>
                <a:srgbClr val="FF00FF"/>
              </a:solidFill>
              <a:latin typeface="方正粗黑宋简体" panose="02000000000000000000" charset="-122"/>
              <a:ea typeface="方正粗黑宋简体" panose="02000000000000000000" charset="-122"/>
            </a:endParaRPr>
          </a:p>
        </p:txBody>
      </p:sp>
      <p:sp>
        <p:nvSpPr>
          <p:cNvPr id="4" name="文本框 3"/>
          <p:cNvSpPr txBox="1"/>
          <p:nvPr/>
        </p:nvSpPr>
        <p:spPr>
          <a:xfrm>
            <a:off x="4912995" y="1125220"/>
            <a:ext cx="2533650" cy="429895"/>
          </a:xfrm>
          <a:prstGeom prst="rect">
            <a:avLst/>
          </a:prstGeom>
          <a:solidFill>
            <a:schemeClr val="accent1">
              <a:lumMod val="60000"/>
              <a:lumOff val="40000"/>
            </a:schemeClr>
          </a:solidFill>
        </p:spPr>
        <p:txBody>
          <a:bodyPr wrap="square" rtlCol="0">
            <a:spAutoFit/>
          </a:bodyPr>
          <a:p>
            <a:r>
              <a:rPr lang="zh-CN" sz="2200">
                <a:solidFill>
                  <a:srgbClr val="FF0000"/>
                </a:solidFill>
                <a:latin typeface="方正粗黑宋简体" panose="02000000000000000000" charset="-122"/>
                <a:ea typeface="方正粗黑宋简体" panose="02000000000000000000" charset="-122"/>
              </a:rPr>
              <a:t>盘面，磁道，扇区</a:t>
            </a:r>
            <a:endParaRPr lang="zh-CN" sz="2200">
              <a:solidFill>
                <a:srgbClr val="FF0000"/>
              </a:solidFill>
              <a:latin typeface="方正粗黑宋简体" panose="02000000000000000000" charset="-122"/>
              <a:ea typeface="方正粗黑宋简体" panose="02000000000000000000" charset="-122"/>
            </a:endParaRPr>
          </a:p>
        </p:txBody>
      </p:sp>
      <p:graphicFrame>
        <p:nvGraphicFramePr>
          <p:cNvPr id="5" name="对象 4"/>
          <p:cNvGraphicFramePr/>
          <p:nvPr/>
        </p:nvGraphicFramePr>
        <p:xfrm>
          <a:off x="1331595" y="3573145"/>
          <a:ext cx="6605270" cy="1129665"/>
        </p:xfrm>
        <a:graphic>
          <a:graphicData uri="http://schemas.openxmlformats.org/presentationml/2006/ole">
            <mc:AlternateContent xmlns:mc="http://schemas.openxmlformats.org/markup-compatibility/2006">
              <mc:Choice xmlns:v="urn:schemas-microsoft-com:vml" Requires="v">
                <p:oleObj spid="_x0000_s6" name="" r:id="rId1" imgW="5943600" imgH="1016000" progId="Paint.Picture">
                  <p:embed/>
                </p:oleObj>
              </mc:Choice>
              <mc:Fallback>
                <p:oleObj name="" r:id="rId1" imgW="5943600" imgH="1016000" progId="Paint.Picture">
                  <p:embed/>
                  <p:pic>
                    <p:nvPicPr>
                      <p:cNvPr id="0" name="图片 5"/>
                      <p:cNvPicPr/>
                      <p:nvPr/>
                    </p:nvPicPr>
                    <p:blipFill>
                      <a:blip r:embed="rId2"/>
                      <a:stretch>
                        <a:fillRect/>
                      </a:stretch>
                    </p:blipFill>
                    <p:spPr>
                      <a:xfrm>
                        <a:off x="1331595" y="3573145"/>
                        <a:ext cx="6605270" cy="1129665"/>
                      </a:xfrm>
                      <a:prstGeom prst="rect">
                        <a:avLst/>
                      </a:prstGeom>
                    </p:spPr>
                  </p:pic>
                </p:oleObj>
              </mc:Fallback>
            </mc:AlternateContent>
          </a:graphicData>
        </a:graphic>
      </p:graphicFrame>
      <p:sp>
        <p:nvSpPr>
          <p:cNvPr id="7" name="文本框 6"/>
          <p:cNvSpPr txBox="1"/>
          <p:nvPr/>
        </p:nvSpPr>
        <p:spPr>
          <a:xfrm>
            <a:off x="6350635" y="2997200"/>
            <a:ext cx="2755900" cy="429895"/>
          </a:xfrm>
          <a:prstGeom prst="rect">
            <a:avLst/>
          </a:prstGeom>
          <a:solidFill>
            <a:schemeClr val="accent1">
              <a:lumMod val="60000"/>
              <a:lumOff val="40000"/>
            </a:schemeClr>
          </a:solidFill>
        </p:spPr>
        <p:txBody>
          <a:bodyPr wrap="square" rtlCol="0">
            <a:spAutoFit/>
          </a:bodyPr>
          <a:p>
            <a:r>
              <a:rPr lang="zh-CN" sz="2200">
                <a:solidFill>
                  <a:srgbClr val="FF0000"/>
                </a:solidFill>
                <a:latin typeface="方正粗黑宋简体" panose="02000000000000000000" charset="-122"/>
                <a:ea typeface="方正粗黑宋简体" panose="02000000000000000000" charset="-122"/>
              </a:rPr>
              <a:t>编址格式自己可定义</a:t>
            </a:r>
            <a:endParaRPr lang="zh-CN" sz="2200">
              <a:solidFill>
                <a:srgbClr val="FF0000"/>
              </a:solidFill>
              <a:latin typeface="方正粗黑宋简体" panose="02000000000000000000" charset="-122"/>
              <a:ea typeface="方正粗黑宋简体" panose="02000000000000000000" charset="-122"/>
            </a:endParaRPr>
          </a:p>
        </p:txBody>
      </p:sp>
      <p:sp>
        <p:nvSpPr>
          <p:cNvPr id="8" name="文本框 7"/>
          <p:cNvSpPr txBox="1"/>
          <p:nvPr/>
        </p:nvSpPr>
        <p:spPr>
          <a:xfrm>
            <a:off x="2700020" y="4653280"/>
            <a:ext cx="1886585" cy="429895"/>
          </a:xfrm>
          <a:prstGeom prst="rect">
            <a:avLst/>
          </a:prstGeom>
          <a:solidFill>
            <a:schemeClr val="accent1">
              <a:lumMod val="60000"/>
              <a:lumOff val="40000"/>
            </a:schemeClr>
          </a:solidFill>
        </p:spPr>
        <p:txBody>
          <a:bodyPr wrap="square" rtlCol="0">
            <a:spAutoFit/>
          </a:bodyPr>
          <a:p>
            <a:r>
              <a:rPr lang="en-US" altLang="zh-CN" sz="2200">
                <a:solidFill>
                  <a:srgbClr val="FF0000"/>
                </a:solidFill>
                <a:latin typeface="方正粗黑宋简体" panose="02000000000000000000" charset="-122"/>
                <a:ea typeface="方正粗黑宋简体" panose="02000000000000000000" charset="-122"/>
              </a:rPr>
              <a:t>200</a:t>
            </a:r>
            <a:r>
              <a:rPr lang="zh-CN" altLang="en-US" sz="2200">
                <a:solidFill>
                  <a:srgbClr val="FF0000"/>
                </a:solidFill>
                <a:latin typeface="方正粗黑宋简体" panose="02000000000000000000" charset="-122"/>
                <a:ea typeface="方正粗黑宋简体" panose="02000000000000000000" charset="-122"/>
              </a:rPr>
              <a:t>道，</a:t>
            </a:r>
            <a:r>
              <a:rPr lang="en-US" altLang="zh-CN" sz="2200">
                <a:solidFill>
                  <a:srgbClr val="FF0000"/>
                </a:solidFill>
                <a:latin typeface="方正粗黑宋简体" panose="02000000000000000000" charset="-122"/>
                <a:ea typeface="方正粗黑宋简体" panose="02000000000000000000" charset="-122"/>
              </a:rPr>
              <a:t>8</a:t>
            </a:r>
            <a:r>
              <a:rPr lang="zh-CN" altLang="en-US" sz="2200">
                <a:solidFill>
                  <a:srgbClr val="FF0000"/>
                </a:solidFill>
                <a:latin typeface="方正粗黑宋简体" panose="02000000000000000000" charset="-122"/>
                <a:ea typeface="方正粗黑宋简体" panose="02000000000000000000" charset="-122"/>
              </a:rPr>
              <a:t>位</a:t>
            </a:r>
            <a:endParaRPr lang="zh-CN" altLang="en-US" sz="2200">
              <a:solidFill>
                <a:srgbClr val="FF0000"/>
              </a:solidFill>
              <a:latin typeface="方正粗黑宋简体" panose="02000000000000000000" charset="-122"/>
              <a:ea typeface="方正粗黑宋简体" panose="02000000000000000000" charset="-122"/>
            </a:endParaRPr>
          </a:p>
        </p:txBody>
      </p:sp>
      <p:sp>
        <p:nvSpPr>
          <p:cNvPr id="9" name="文本框 8"/>
          <p:cNvSpPr txBox="1"/>
          <p:nvPr/>
        </p:nvSpPr>
        <p:spPr>
          <a:xfrm>
            <a:off x="4726940" y="4653280"/>
            <a:ext cx="1662430" cy="429895"/>
          </a:xfrm>
          <a:prstGeom prst="rect">
            <a:avLst/>
          </a:prstGeom>
          <a:solidFill>
            <a:schemeClr val="accent1">
              <a:lumMod val="60000"/>
              <a:lumOff val="40000"/>
            </a:schemeClr>
          </a:solidFill>
        </p:spPr>
        <p:txBody>
          <a:bodyPr wrap="square" rtlCol="0">
            <a:spAutoFit/>
          </a:bodyPr>
          <a:p>
            <a:r>
              <a:rPr lang="en-US" sz="2200">
                <a:solidFill>
                  <a:srgbClr val="0000FF"/>
                </a:solidFill>
                <a:latin typeface="方正粗黑宋简体" panose="02000000000000000000" charset="-122"/>
                <a:ea typeface="方正粗黑宋简体" panose="02000000000000000000" charset="-122"/>
              </a:rPr>
              <a:t>10</a:t>
            </a:r>
            <a:r>
              <a:rPr lang="zh-CN" altLang="en-US" sz="2200">
                <a:solidFill>
                  <a:srgbClr val="0000FF"/>
                </a:solidFill>
                <a:latin typeface="方正粗黑宋简体" panose="02000000000000000000" charset="-122"/>
                <a:ea typeface="方正粗黑宋简体" panose="02000000000000000000" charset="-122"/>
              </a:rPr>
              <a:t>面，</a:t>
            </a:r>
            <a:r>
              <a:rPr lang="en-US" altLang="zh-CN" sz="2200">
                <a:solidFill>
                  <a:srgbClr val="0000FF"/>
                </a:solidFill>
                <a:latin typeface="方正粗黑宋简体" panose="02000000000000000000" charset="-122"/>
                <a:ea typeface="方正粗黑宋简体" panose="02000000000000000000" charset="-122"/>
              </a:rPr>
              <a:t>4</a:t>
            </a:r>
            <a:r>
              <a:rPr lang="zh-CN" altLang="en-US" sz="2200">
                <a:solidFill>
                  <a:srgbClr val="0000FF"/>
                </a:solidFill>
                <a:latin typeface="方正粗黑宋简体" panose="02000000000000000000" charset="-122"/>
                <a:ea typeface="方正粗黑宋简体" panose="02000000000000000000" charset="-122"/>
              </a:rPr>
              <a:t>位</a:t>
            </a:r>
            <a:endParaRPr lang="zh-CN" altLang="en-US" sz="2200">
              <a:solidFill>
                <a:srgbClr val="0000FF"/>
              </a:solidFill>
              <a:latin typeface="方正粗黑宋简体" panose="02000000000000000000" charset="-122"/>
              <a:ea typeface="方正粗黑宋简体" panose="02000000000000000000" charset="-122"/>
            </a:endParaRPr>
          </a:p>
        </p:txBody>
      </p:sp>
      <p:sp>
        <p:nvSpPr>
          <p:cNvPr id="10" name="文本框 9"/>
          <p:cNvSpPr txBox="1"/>
          <p:nvPr/>
        </p:nvSpPr>
        <p:spPr>
          <a:xfrm>
            <a:off x="6502400" y="4653280"/>
            <a:ext cx="2604135" cy="768350"/>
          </a:xfrm>
          <a:prstGeom prst="rect">
            <a:avLst/>
          </a:prstGeom>
          <a:solidFill>
            <a:schemeClr val="accent1">
              <a:lumMod val="60000"/>
              <a:lumOff val="40000"/>
            </a:schemeClr>
          </a:solidFill>
        </p:spPr>
        <p:txBody>
          <a:bodyPr wrap="square" rtlCol="0">
            <a:spAutoFit/>
          </a:bodyPr>
          <a:p>
            <a:r>
              <a:rPr lang="zh-CN" sz="2200">
                <a:solidFill>
                  <a:srgbClr val="FF00FF"/>
                </a:solidFill>
                <a:latin typeface="方正粗黑宋简体" panose="02000000000000000000" charset="-122"/>
                <a:ea typeface="方正粗黑宋简体" panose="02000000000000000000" charset="-122"/>
              </a:rPr>
              <a:t>每道</a:t>
            </a:r>
            <a:r>
              <a:rPr lang="en-US" altLang="zh-CN" sz="2200">
                <a:solidFill>
                  <a:srgbClr val="FF00FF"/>
                </a:solidFill>
                <a:latin typeface="方正粗黑宋简体" panose="02000000000000000000" charset="-122"/>
                <a:ea typeface="方正粗黑宋简体" panose="02000000000000000000" charset="-122"/>
              </a:rPr>
              <a:t>3456B/ 512B = 6.8</a:t>
            </a:r>
            <a:r>
              <a:rPr lang="zh-CN" altLang="en-US" sz="2200">
                <a:solidFill>
                  <a:srgbClr val="FF00FF"/>
                </a:solidFill>
                <a:latin typeface="方正粗黑宋简体" panose="02000000000000000000" charset="-122"/>
                <a:ea typeface="方正粗黑宋简体" panose="02000000000000000000" charset="-122"/>
              </a:rPr>
              <a:t>扇区，</a:t>
            </a:r>
            <a:r>
              <a:rPr lang="en-US" altLang="zh-CN" sz="2200">
                <a:solidFill>
                  <a:srgbClr val="FF00FF"/>
                </a:solidFill>
                <a:latin typeface="方正粗黑宋简体" panose="02000000000000000000" charset="-122"/>
                <a:ea typeface="方正粗黑宋简体" panose="02000000000000000000" charset="-122"/>
              </a:rPr>
              <a:t>3</a:t>
            </a:r>
            <a:r>
              <a:rPr lang="zh-CN" altLang="en-US" sz="2200">
                <a:solidFill>
                  <a:srgbClr val="FF00FF"/>
                </a:solidFill>
                <a:latin typeface="方正粗黑宋简体" panose="02000000000000000000" charset="-122"/>
                <a:ea typeface="方正粗黑宋简体" panose="02000000000000000000" charset="-122"/>
              </a:rPr>
              <a:t>位</a:t>
            </a:r>
            <a:endParaRPr lang="zh-CN" altLang="en-US" sz="2200">
              <a:solidFill>
                <a:srgbClr val="FF00FF"/>
              </a:solidFill>
              <a:latin typeface="方正粗黑宋简体" panose="02000000000000000000" charset="-122"/>
              <a:ea typeface="方正粗黑宋简体" panose="02000000000000000000" charset="-122"/>
            </a:endParaRPr>
          </a:p>
        </p:txBody>
      </p:sp>
      <p:sp>
        <p:nvSpPr>
          <p:cNvPr id="11" name="文本框 10"/>
          <p:cNvSpPr txBox="1"/>
          <p:nvPr/>
        </p:nvSpPr>
        <p:spPr>
          <a:xfrm>
            <a:off x="971550" y="4653280"/>
            <a:ext cx="1662430" cy="768350"/>
          </a:xfrm>
          <a:prstGeom prst="rect">
            <a:avLst/>
          </a:prstGeom>
          <a:solidFill>
            <a:schemeClr val="accent1">
              <a:lumMod val="60000"/>
              <a:lumOff val="40000"/>
            </a:schemeClr>
          </a:solidFill>
        </p:spPr>
        <p:txBody>
          <a:bodyPr wrap="square" rtlCol="0">
            <a:spAutoFit/>
          </a:bodyPr>
          <a:p>
            <a:r>
              <a:rPr lang="zh-CN" sz="2200">
                <a:solidFill>
                  <a:srgbClr val="0000FF"/>
                </a:solidFill>
                <a:latin typeface="方正粗黑宋简体" panose="02000000000000000000" charset="-122"/>
                <a:ea typeface="方正粗黑宋简体" panose="02000000000000000000" charset="-122"/>
              </a:rPr>
              <a:t>多个磁盘</a:t>
            </a:r>
            <a:r>
              <a:rPr lang="zh-CN" altLang="en-US" sz="2200">
                <a:solidFill>
                  <a:srgbClr val="0000FF"/>
                </a:solidFill>
                <a:latin typeface="方正粗黑宋简体" panose="02000000000000000000" charset="-122"/>
                <a:ea typeface="方正粗黑宋简体" panose="02000000000000000000" charset="-122"/>
              </a:rPr>
              <a:t>，</a:t>
            </a:r>
            <a:r>
              <a:rPr lang="en-US" altLang="zh-CN" sz="2200">
                <a:solidFill>
                  <a:srgbClr val="0000FF"/>
                </a:solidFill>
                <a:latin typeface="方正粗黑宋简体" panose="02000000000000000000" charset="-122"/>
                <a:ea typeface="方正粗黑宋简体" panose="02000000000000000000" charset="-122"/>
              </a:rPr>
              <a:t>2</a:t>
            </a:r>
            <a:r>
              <a:rPr lang="zh-CN" altLang="en-US" sz="2200">
                <a:solidFill>
                  <a:srgbClr val="0000FF"/>
                </a:solidFill>
                <a:latin typeface="方正粗黑宋简体" panose="02000000000000000000" charset="-122"/>
                <a:ea typeface="方正粗黑宋简体" panose="02000000000000000000" charset="-122"/>
              </a:rPr>
              <a:t>位</a:t>
            </a:r>
            <a:r>
              <a:rPr lang="en-US" altLang="zh-CN" sz="2200">
                <a:solidFill>
                  <a:srgbClr val="0000FF"/>
                </a:solidFill>
                <a:latin typeface="方正粗黑宋简体" panose="02000000000000000000" charset="-122"/>
                <a:ea typeface="方正粗黑宋简体" panose="02000000000000000000" charset="-122"/>
              </a:rPr>
              <a:t>, </a:t>
            </a:r>
            <a:r>
              <a:rPr lang="en-US" altLang="zh-CN" sz="2200">
                <a:solidFill>
                  <a:srgbClr val="0000FF"/>
                </a:solidFill>
                <a:latin typeface="方正粗黑宋简体" panose="02000000000000000000" charset="-122"/>
                <a:ea typeface="方正粗黑宋简体" panose="02000000000000000000" charset="-122"/>
              </a:rPr>
              <a:t>4</a:t>
            </a:r>
            <a:r>
              <a:rPr lang="zh-CN" altLang="en-US" sz="2200">
                <a:solidFill>
                  <a:srgbClr val="0000FF"/>
                </a:solidFill>
                <a:latin typeface="方正粗黑宋简体" panose="02000000000000000000" charset="-122"/>
                <a:ea typeface="方正粗黑宋简体" panose="02000000000000000000" charset="-122"/>
              </a:rPr>
              <a:t>台</a:t>
            </a:r>
            <a:endParaRPr lang="zh-CN" altLang="en-US" sz="2200">
              <a:solidFill>
                <a:srgbClr val="0000FF"/>
              </a:solidFill>
              <a:latin typeface="方正粗黑宋简体" panose="02000000000000000000" charset="-122"/>
              <a:ea typeface="方正粗黑宋简体" panose="02000000000000000000"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
        <p:nvSpPr>
          <p:cNvPr id="27652" name="Rectangle 3"/>
          <p:cNvSpPr>
            <a:spLocks noGrp="1"/>
          </p:cNvSpPr>
          <p:nvPr>
            <p:ph idx="1"/>
          </p:nvPr>
        </p:nvSpPr>
        <p:spPr>
          <a:xfrm>
            <a:off x="0" y="45085"/>
            <a:ext cx="7981315" cy="4411345"/>
          </a:xfrm>
        </p:spPr>
        <p:txBody>
          <a:bodyPr vert="horz" wrap="square" lIns="91440" tIns="45720" rIns="91440" bIns="45720" anchor="t"/>
          <a:lstStyle/>
          <a:p>
            <a:pPr eaLnBrk="1" hangingPunct="1">
              <a:lnSpc>
                <a:spcPct val="120000"/>
              </a:lnSpc>
              <a:buNone/>
            </a:pPr>
            <a:r>
              <a:rPr lang="en-US" altLang="zh-CN" sz="2600" dirty="0"/>
              <a:t>【</a:t>
            </a:r>
            <a:r>
              <a:rPr lang="zh-CN" altLang="en-US" sz="2600" dirty="0"/>
              <a:t>例</a:t>
            </a:r>
            <a:r>
              <a:rPr lang="en-US" altLang="zh-CN" sz="2600" dirty="0"/>
              <a:t>】</a:t>
            </a:r>
            <a:r>
              <a:rPr lang="zh-CN" altLang="en-US" sz="2600" dirty="0">
                <a:solidFill>
                  <a:schemeClr val="tx1"/>
                </a:solidFill>
              </a:rPr>
              <a:t>磁盘组有</a:t>
            </a:r>
            <a:r>
              <a:rPr lang="en-US" altLang="zh-CN" sz="2600" dirty="0">
                <a:solidFill>
                  <a:schemeClr val="tx1"/>
                </a:solidFill>
              </a:rPr>
              <a:t>6</a:t>
            </a:r>
            <a:r>
              <a:rPr lang="zh-CN" altLang="en-US" sz="2600" dirty="0">
                <a:solidFill>
                  <a:schemeClr val="tx1"/>
                </a:solidFill>
              </a:rPr>
              <a:t>片磁盘，每片有两个记录面，最上最下两个面不用。存储区域内径</a:t>
            </a:r>
            <a:r>
              <a:rPr lang="en-US" altLang="zh-CN" sz="2600" dirty="0">
                <a:solidFill>
                  <a:schemeClr val="tx1"/>
                </a:solidFill>
              </a:rPr>
              <a:t>22cm</a:t>
            </a:r>
            <a:r>
              <a:rPr lang="zh-CN" altLang="en-US" sz="2600" dirty="0">
                <a:solidFill>
                  <a:schemeClr val="tx1"/>
                </a:solidFill>
              </a:rPr>
              <a:t>，外径</a:t>
            </a:r>
            <a:r>
              <a:rPr lang="en-US" altLang="zh-CN" sz="2600" dirty="0">
                <a:solidFill>
                  <a:schemeClr val="tx1"/>
                </a:solidFill>
              </a:rPr>
              <a:t>33cm</a:t>
            </a:r>
            <a:r>
              <a:rPr lang="zh-CN" altLang="en-US" sz="2600" dirty="0">
                <a:solidFill>
                  <a:schemeClr val="tx1"/>
                </a:solidFill>
              </a:rPr>
              <a:t>，道密度为</a:t>
            </a:r>
            <a:r>
              <a:rPr lang="en-US" altLang="zh-CN" sz="2600" dirty="0">
                <a:solidFill>
                  <a:schemeClr val="tx1"/>
                </a:solidFill>
              </a:rPr>
              <a:t>40</a:t>
            </a:r>
            <a:r>
              <a:rPr lang="zh-CN" altLang="en-US" sz="2600" dirty="0">
                <a:solidFill>
                  <a:schemeClr val="tx1"/>
                </a:solidFill>
              </a:rPr>
              <a:t>道</a:t>
            </a:r>
            <a:r>
              <a:rPr lang="en-US" altLang="zh-CN" sz="2600" dirty="0">
                <a:solidFill>
                  <a:schemeClr val="tx1"/>
                </a:solidFill>
              </a:rPr>
              <a:t>/cm</a:t>
            </a:r>
            <a:r>
              <a:rPr lang="zh-CN" altLang="en-US" sz="2600" dirty="0">
                <a:solidFill>
                  <a:schemeClr val="tx1"/>
                </a:solidFill>
              </a:rPr>
              <a:t>，内层位密度</a:t>
            </a:r>
            <a:r>
              <a:rPr lang="en-US" altLang="zh-CN" sz="2600" dirty="0">
                <a:solidFill>
                  <a:schemeClr val="tx1"/>
                </a:solidFill>
              </a:rPr>
              <a:t>400</a:t>
            </a:r>
            <a:r>
              <a:rPr lang="zh-CN" altLang="en-US" sz="2600" dirty="0">
                <a:solidFill>
                  <a:schemeClr val="tx1"/>
                </a:solidFill>
              </a:rPr>
              <a:t>位</a:t>
            </a:r>
            <a:r>
              <a:rPr lang="en-US" altLang="zh-CN" sz="2600" dirty="0">
                <a:solidFill>
                  <a:schemeClr val="tx1"/>
                </a:solidFill>
              </a:rPr>
              <a:t>/cm</a:t>
            </a:r>
            <a:r>
              <a:rPr lang="zh-CN" altLang="en-US" sz="2600" dirty="0">
                <a:solidFill>
                  <a:schemeClr val="tx1"/>
                </a:solidFill>
              </a:rPr>
              <a:t>，转速</a:t>
            </a:r>
            <a:r>
              <a:rPr lang="en-US" altLang="zh-CN" sz="2600" dirty="0">
                <a:solidFill>
                  <a:schemeClr val="tx1"/>
                </a:solidFill>
              </a:rPr>
              <a:t>6000</a:t>
            </a:r>
            <a:r>
              <a:rPr lang="zh-CN" altLang="en-US" sz="2600" dirty="0">
                <a:solidFill>
                  <a:schemeClr val="tx1"/>
                </a:solidFill>
              </a:rPr>
              <a:t>转</a:t>
            </a:r>
            <a:r>
              <a:rPr lang="en-US" altLang="zh-CN" sz="2600" dirty="0">
                <a:solidFill>
                  <a:schemeClr val="tx1"/>
                </a:solidFill>
              </a:rPr>
              <a:t>/</a:t>
            </a:r>
            <a:r>
              <a:rPr lang="zh-CN" altLang="en-US" sz="2600" dirty="0">
                <a:solidFill>
                  <a:schemeClr val="tx1"/>
                </a:solidFill>
              </a:rPr>
              <a:t>分。问：</a:t>
            </a:r>
            <a:endParaRPr lang="zh-CN" altLang="en-US" sz="2600" dirty="0">
              <a:solidFill>
                <a:schemeClr val="tx1"/>
              </a:solidFill>
            </a:endParaRPr>
          </a:p>
          <a:p>
            <a:pPr eaLnBrk="1" hangingPunct="1">
              <a:lnSpc>
                <a:spcPct val="120000"/>
              </a:lnSpc>
              <a:buNone/>
            </a:pPr>
            <a:r>
              <a:rPr lang="en-US" altLang="zh-CN" sz="2600" dirty="0">
                <a:solidFill>
                  <a:srgbClr val="FF0000"/>
                </a:solidFill>
              </a:rPr>
              <a:t>(5)</a:t>
            </a:r>
            <a:r>
              <a:rPr lang="zh-CN" altLang="en-US" sz="2600" dirty="0">
                <a:solidFill>
                  <a:srgbClr val="FF0000"/>
                </a:solidFill>
              </a:rPr>
              <a:t>如果某文件长度超过一个磁道的容量，应将它记录在同一个存储面上，还是记录在同一个柱面上</a:t>
            </a:r>
            <a:r>
              <a:rPr lang="en-US" altLang="zh-CN" sz="2600" dirty="0">
                <a:solidFill>
                  <a:srgbClr val="FF0000"/>
                </a:solidFill>
              </a:rPr>
              <a:t>?</a:t>
            </a:r>
            <a:endParaRPr lang="en-US" altLang="zh-CN" sz="2600" dirty="0">
              <a:solidFill>
                <a:schemeClr val="tx1"/>
              </a:solidFill>
            </a:endParaRPr>
          </a:p>
          <a:p>
            <a:pPr eaLnBrk="1" hangingPunct="1">
              <a:lnSpc>
                <a:spcPct val="120000"/>
              </a:lnSpc>
              <a:buNone/>
            </a:pPr>
            <a:r>
              <a:rPr lang="zh-CN" altLang="en-US" sz="2600" dirty="0">
                <a:sym typeface="+mn-ea"/>
              </a:rPr>
              <a:t>解：</a:t>
            </a:r>
            <a:r>
              <a:rPr lang="zh-CN" altLang="en-US" sz="2600" dirty="0">
                <a:solidFill>
                  <a:srgbClr val="0000FF"/>
                </a:solidFill>
                <a:sym typeface="+mn-ea"/>
              </a:rPr>
              <a:t>如果某文件长度超过一个磁道的容量，应将它记录在同一个柱面上，因为不需要重新找道，数据读</a:t>
            </a:r>
            <a:r>
              <a:rPr lang="en-US" altLang="zh-CN" sz="2600" dirty="0">
                <a:solidFill>
                  <a:srgbClr val="0000FF"/>
                </a:solidFill>
                <a:sym typeface="+mn-ea"/>
              </a:rPr>
              <a:t>/</a:t>
            </a:r>
            <a:r>
              <a:rPr lang="zh-CN" altLang="en-US" sz="2600" dirty="0">
                <a:solidFill>
                  <a:srgbClr val="0000FF"/>
                </a:solidFill>
                <a:sym typeface="+mn-ea"/>
              </a:rPr>
              <a:t>写速度快。</a:t>
            </a:r>
            <a:endParaRPr lang="zh-CN" altLang="en-US" sz="2600" dirty="0">
              <a:solidFill>
                <a:srgbClr val="0000FF"/>
              </a:solidFill>
            </a:endParaRPr>
          </a:p>
          <a:p>
            <a:pPr eaLnBrk="1" hangingPunct="1">
              <a:lnSpc>
                <a:spcPct val="120000"/>
              </a:lnSpc>
              <a:buNone/>
            </a:pPr>
            <a:endParaRPr lang="en-US" altLang="zh-CN" sz="2600" dirty="0">
              <a:solidFill>
                <a:schemeClr val="tx1"/>
              </a:solidFill>
            </a:endParaRPr>
          </a:p>
          <a:p>
            <a:pPr eaLnBrk="1" hangingPunct="1">
              <a:lnSpc>
                <a:spcPct val="120000"/>
              </a:lnSpc>
              <a:buNone/>
            </a:pPr>
            <a:endParaRPr lang="en-US" altLang="zh-CN" sz="2600" dirty="0">
              <a:solidFill>
                <a:schemeClr val="tx1"/>
              </a:solidFill>
            </a:endParaRPr>
          </a:p>
          <a:p>
            <a:pPr eaLnBrk="1" hangingPunct="1">
              <a:lnSpc>
                <a:spcPct val="120000"/>
              </a:lnSpc>
              <a:buNone/>
            </a:pPr>
            <a:endParaRPr lang="en-US" altLang="zh-CN" sz="2600" dirty="0">
              <a:solidFill>
                <a:schemeClr val="tx1"/>
              </a:solidFill>
            </a:endParaRPr>
          </a:p>
          <a:p>
            <a:pPr eaLnBrk="1" hangingPunct="1">
              <a:lnSpc>
                <a:spcPct val="120000"/>
              </a:lnSpc>
              <a:buNone/>
            </a:pPr>
            <a:endParaRPr lang="en-US" altLang="zh-CN" sz="2600" dirty="0">
              <a:solidFill>
                <a:schemeClr val="tx1"/>
              </a:solidFill>
            </a:endParaRPr>
          </a:p>
          <a:p>
            <a:pPr eaLnBrk="1" hangingPunct="1">
              <a:lnSpc>
                <a:spcPct val="120000"/>
              </a:lnSpc>
              <a:buNone/>
            </a:pPr>
            <a:endParaRPr lang="en-US" altLang="zh-CN" sz="2600" dirty="0">
              <a:solidFill>
                <a:schemeClr val="tx1"/>
              </a:solidFill>
            </a:endParaRPr>
          </a:p>
          <a:p>
            <a:pPr eaLnBrk="1" hangingPunct="1">
              <a:lnSpc>
                <a:spcPct val="120000"/>
              </a:lnSpc>
              <a:buNone/>
            </a:pPr>
            <a:endParaRPr lang="en-US" altLang="zh-CN" sz="2600" dirty="0">
              <a:solidFill>
                <a:schemeClr val="tx1"/>
              </a:solidFill>
            </a:endParaRPr>
          </a:p>
          <a:p>
            <a:pPr eaLnBrk="1" hangingPunct="1">
              <a:lnSpc>
                <a:spcPct val="120000"/>
              </a:lnSpc>
              <a:buNone/>
            </a:pPr>
            <a:endParaRPr lang="en-US" altLang="zh-CN" sz="2600" dirty="0">
              <a:solidFill>
                <a:schemeClr val="tx1"/>
              </a:solidFill>
            </a:endParaRPr>
          </a:p>
          <a:p>
            <a:pPr eaLnBrk="1" hangingPunct="1">
              <a:lnSpc>
                <a:spcPct val="80000"/>
              </a:lnSpc>
            </a:pPr>
            <a:endParaRPr lang="en-US" altLang="zh-CN" sz="2600" dirty="0">
              <a:solidFill>
                <a:schemeClr val="tx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5410" name="标题 145409"/>
          <p:cNvSpPr>
            <a:spLocks noGrp="1"/>
          </p:cNvSpPr>
          <p:nvPr>
            <p:ph type="title"/>
          </p:nvPr>
        </p:nvSpPr>
        <p:spPr/>
        <p:txBody>
          <a:bodyPr anchor="ctr"/>
          <a:p>
            <a:r>
              <a:rPr lang="en-US" altLang="zh-CN" sz="4000" dirty="0"/>
              <a:t>7.3  </a:t>
            </a:r>
            <a:r>
              <a:rPr lang="zh-CN" altLang="en-US" sz="4000" dirty="0"/>
              <a:t>磁盘存储设备的技术发展</a:t>
            </a:r>
            <a:endParaRPr lang="zh-CN" altLang="en-US" sz="4000" dirty="0"/>
          </a:p>
        </p:txBody>
      </p:sp>
      <p:sp>
        <p:nvSpPr>
          <p:cNvPr id="145411" name="文本占位符 145410"/>
          <p:cNvSpPr>
            <a:spLocks noGrp="1"/>
          </p:cNvSpPr>
          <p:nvPr>
            <p:ph type="body" idx="1"/>
          </p:nvPr>
        </p:nvSpPr>
        <p:spPr>
          <a:xfrm>
            <a:off x="457200" y="940753"/>
            <a:ext cx="8229600" cy="4411662"/>
          </a:xfrm>
        </p:spPr>
        <p:txBody>
          <a:bodyPr/>
          <a:p>
            <a:pPr marL="0" indent="0">
              <a:lnSpc>
                <a:spcPct val="120000"/>
              </a:lnSpc>
              <a:buNone/>
            </a:pPr>
            <a:r>
              <a:rPr lang="en-US" altLang="zh-CN" sz="3600" dirty="0">
                <a:solidFill>
                  <a:srgbClr val="FF00FF"/>
                </a:solidFill>
              </a:rPr>
              <a:t>7.3.1  </a:t>
            </a:r>
            <a:r>
              <a:rPr lang="zh-CN" altLang="en-US" sz="3600" dirty="0">
                <a:solidFill>
                  <a:srgbClr val="FF00FF"/>
                </a:solidFill>
              </a:rPr>
              <a:t>磁盘</a:t>
            </a:r>
            <a:r>
              <a:rPr lang="en-US" altLang="zh-CN" sz="3600">
                <a:solidFill>
                  <a:srgbClr val="FF00FF"/>
                </a:solidFill>
              </a:rPr>
              <a:t>Cache</a:t>
            </a:r>
            <a:endParaRPr lang="en-US" altLang="zh-CN" sz="3600">
              <a:solidFill>
                <a:srgbClr val="FF00FF"/>
              </a:solidFill>
            </a:endParaRPr>
          </a:p>
          <a:p>
            <a:pPr marL="0" indent="0">
              <a:lnSpc>
                <a:spcPct val="120000"/>
              </a:lnSpc>
              <a:buNone/>
            </a:pPr>
            <a:r>
              <a:rPr lang="en-US" altLang="zh-CN" sz="2400" dirty="0">
                <a:solidFill>
                  <a:srgbClr val="FF0000"/>
                </a:solidFill>
              </a:rPr>
              <a:t>1</a:t>
            </a:r>
            <a:r>
              <a:rPr lang="zh-CN" altLang="en-US" sz="2400" dirty="0">
                <a:solidFill>
                  <a:srgbClr val="FF0000"/>
                </a:solidFill>
              </a:rPr>
              <a:t>）磁盘</a:t>
            </a:r>
            <a:r>
              <a:rPr lang="en-US" altLang="zh-CN" sz="2400" dirty="0">
                <a:solidFill>
                  <a:srgbClr val="FF0000"/>
                </a:solidFill>
              </a:rPr>
              <a:t>Cache</a:t>
            </a:r>
            <a:r>
              <a:rPr lang="zh-CN" altLang="en-US" sz="2400" dirty="0">
                <a:solidFill>
                  <a:srgbClr val="FF0000"/>
                </a:solidFill>
              </a:rPr>
              <a:t>的概念</a:t>
            </a:r>
            <a:endParaRPr lang="zh-CN" altLang="en-US" sz="2400" dirty="0">
              <a:solidFill>
                <a:schemeClr val="tx1"/>
              </a:solidFill>
            </a:endParaRPr>
          </a:p>
          <a:p>
            <a:pPr marL="0" indent="0">
              <a:lnSpc>
                <a:spcPct val="120000"/>
              </a:lnSpc>
              <a:buNone/>
            </a:pPr>
            <a:r>
              <a:rPr lang="zh-CN" altLang="en-US" sz="2400" b="0" dirty="0">
                <a:solidFill>
                  <a:schemeClr val="tx1"/>
                </a:solidFill>
              </a:rPr>
              <a:t>   </a:t>
            </a:r>
            <a:r>
              <a:rPr lang="zh-CN" altLang="en-US" sz="2400" b="0" dirty="0">
                <a:solidFill>
                  <a:srgbClr val="0000FF"/>
                </a:solidFill>
                <a:sym typeface="+mn-ea"/>
              </a:rPr>
              <a:t>主存</a:t>
            </a:r>
            <a:r>
              <a:rPr lang="zh-CN" altLang="en-US" sz="2400" b="0" dirty="0">
                <a:solidFill>
                  <a:schemeClr val="tx1"/>
                </a:solidFill>
                <a:sym typeface="+mn-ea"/>
              </a:rPr>
              <a:t>的存取时间为</a:t>
            </a:r>
            <a:r>
              <a:rPr lang="zh-CN" altLang="en-US" sz="2400" b="0" dirty="0">
                <a:solidFill>
                  <a:srgbClr val="0000FF"/>
                </a:solidFill>
                <a:sym typeface="+mn-ea"/>
              </a:rPr>
              <a:t>纳秒</a:t>
            </a:r>
            <a:r>
              <a:rPr lang="en-US" altLang="zh-CN" sz="2400" b="0" dirty="0">
                <a:solidFill>
                  <a:srgbClr val="0000FF"/>
                </a:solidFill>
                <a:sym typeface="+mn-ea"/>
              </a:rPr>
              <a:t>(ns)</a:t>
            </a:r>
            <a:r>
              <a:rPr lang="zh-CN" altLang="en-US" sz="2400" b="0" dirty="0">
                <a:solidFill>
                  <a:srgbClr val="0000FF"/>
                </a:solidFill>
                <a:sym typeface="+mn-ea"/>
              </a:rPr>
              <a:t>级，磁盘</a:t>
            </a:r>
            <a:r>
              <a:rPr lang="zh-CN" altLang="en-US" sz="2400" b="0" dirty="0">
                <a:solidFill>
                  <a:schemeClr val="tx1"/>
                </a:solidFill>
                <a:sym typeface="+mn-ea"/>
              </a:rPr>
              <a:t>驱动器的存取时间</a:t>
            </a:r>
            <a:r>
              <a:rPr lang="zh-CN" altLang="en-US" sz="2400" b="0" dirty="0">
                <a:solidFill>
                  <a:srgbClr val="0000FF"/>
                </a:solidFill>
                <a:sym typeface="+mn-ea"/>
              </a:rPr>
              <a:t>毫秒</a:t>
            </a:r>
            <a:r>
              <a:rPr lang="en-US" altLang="zh-CN" sz="2400" b="0" dirty="0">
                <a:solidFill>
                  <a:srgbClr val="0000FF"/>
                </a:solidFill>
                <a:sym typeface="+mn-ea"/>
              </a:rPr>
              <a:t>(ms)</a:t>
            </a:r>
            <a:r>
              <a:rPr lang="zh-CN" altLang="en-US" sz="2400" b="0" dirty="0">
                <a:solidFill>
                  <a:srgbClr val="0000FF"/>
                </a:solidFill>
                <a:sym typeface="+mn-ea"/>
              </a:rPr>
              <a:t>级</a:t>
            </a:r>
            <a:r>
              <a:rPr lang="zh-CN" sz="2400" b="0" dirty="0">
                <a:solidFill>
                  <a:schemeClr val="tx1"/>
                </a:solidFill>
                <a:sym typeface="+mn-ea"/>
              </a:rPr>
              <a:t>，</a:t>
            </a:r>
            <a:r>
              <a:rPr lang="zh-CN" altLang="en-US" sz="2400" b="0" dirty="0">
                <a:solidFill>
                  <a:srgbClr val="FF0000"/>
                </a:solidFill>
              </a:rPr>
              <a:t>速度差别</a:t>
            </a:r>
            <a:r>
              <a:rPr lang="zh-CN" altLang="en-US" sz="2400" b="0" dirty="0">
                <a:solidFill>
                  <a:schemeClr val="tx1"/>
                </a:solidFill>
              </a:rPr>
              <a:t>十分突出，因此磁盘</a:t>
            </a:r>
            <a:r>
              <a:rPr lang="en-US" altLang="zh-CN" sz="2400" b="0" dirty="0">
                <a:solidFill>
                  <a:schemeClr val="tx1"/>
                </a:solidFill>
              </a:rPr>
              <a:t>I/O</a:t>
            </a:r>
            <a:r>
              <a:rPr lang="zh-CN" altLang="en-US" sz="2400" b="0" dirty="0">
                <a:solidFill>
                  <a:schemeClr val="tx1"/>
                </a:solidFill>
              </a:rPr>
              <a:t>系统成为整个系统的</a:t>
            </a:r>
            <a:r>
              <a:rPr lang="zh-CN" altLang="en-US" sz="2400" b="0" dirty="0">
                <a:solidFill>
                  <a:srgbClr val="FF0000"/>
                </a:solidFill>
              </a:rPr>
              <a:t>瓶颈</a:t>
            </a:r>
            <a:r>
              <a:rPr lang="zh-CN" altLang="en-US" sz="2400" b="0" dirty="0">
                <a:solidFill>
                  <a:schemeClr val="tx1"/>
                </a:solidFill>
              </a:rPr>
              <a:t>。</a:t>
            </a:r>
            <a:endParaRPr lang="zh-CN" altLang="en-US" sz="2400" b="0" dirty="0">
              <a:solidFill>
                <a:schemeClr val="tx1"/>
              </a:solidFill>
            </a:endParaRPr>
          </a:p>
          <a:p>
            <a:pPr marL="0" indent="0">
              <a:lnSpc>
                <a:spcPct val="120000"/>
              </a:lnSpc>
              <a:buNone/>
            </a:pPr>
            <a:r>
              <a:rPr lang="zh-CN" altLang="en-US" sz="2400" b="0" dirty="0">
                <a:solidFill>
                  <a:schemeClr val="tx1"/>
                </a:solidFill>
              </a:rPr>
              <a:t>  </a:t>
            </a:r>
            <a:r>
              <a:rPr lang="zh-CN" altLang="en-US" sz="2400" b="0" dirty="0">
                <a:solidFill>
                  <a:srgbClr val="FF0000"/>
                </a:solidFill>
              </a:rPr>
              <a:t>为了减少磁盘存取时间</a:t>
            </a:r>
            <a:r>
              <a:rPr lang="zh-CN" altLang="en-US" sz="2400" b="0" dirty="0">
                <a:solidFill>
                  <a:schemeClr val="tx1"/>
                </a:solidFill>
              </a:rPr>
              <a:t>，可采取的措施有：</a:t>
            </a:r>
            <a:r>
              <a:rPr lang="zh-CN" altLang="en-US" sz="2400" b="0" dirty="0">
                <a:solidFill>
                  <a:srgbClr val="FF0000"/>
                </a:solidFill>
              </a:rPr>
              <a:t>①</a:t>
            </a:r>
            <a:r>
              <a:rPr lang="zh-CN" altLang="en-US" sz="2400" b="0" dirty="0">
                <a:solidFill>
                  <a:schemeClr val="tx1"/>
                </a:solidFill>
              </a:rPr>
              <a:t>提高磁盘机主轴转速，</a:t>
            </a:r>
            <a:r>
              <a:rPr lang="zh-CN" altLang="en-US" sz="2400" b="0" dirty="0">
                <a:solidFill>
                  <a:srgbClr val="FF0000"/>
                </a:solidFill>
                <a:sym typeface="+mn-ea"/>
              </a:rPr>
              <a:t>②</a:t>
            </a:r>
            <a:r>
              <a:rPr lang="zh-CN" altLang="en-US" sz="2400" b="0" dirty="0">
                <a:solidFill>
                  <a:schemeClr val="tx1"/>
                </a:solidFill>
              </a:rPr>
              <a:t>提高</a:t>
            </a:r>
            <a:r>
              <a:rPr lang="en-US" altLang="zh-CN" sz="2400" b="0" dirty="0">
                <a:solidFill>
                  <a:schemeClr val="tx1"/>
                </a:solidFill>
              </a:rPr>
              <a:t>I/O</a:t>
            </a:r>
            <a:r>
              <a:rPr lang="zh-CN" altLang="en-US" sz="2400" b="0" dirty="0">
                <a:solidFill>
                  <a:schemeClr val="tx1"/>
                </a:solidFill>
              </a:rPr>
              <a:t>总线速度，</a:t>
            </a:r>
            <a:r>
              <a:rPr lang="zh-CN" altLang="en-US" sz="2400" b="0" dirty="0">
                <a:solidFill>
                  <a:srgbClr val="FF0000"/>
                </a:solidFill>
                <a:sym typeface="+mn-ea"/>
              </a:rPr>
              <a:t>③</a:t>
            </a:r>
            <a:r>
              <a:rPr lang="zh-CN" altLang="en-US" sz="2400" b="0" dirty="0">
                <a:solidFill>
                  <a:schemeClr val="tx1"/>
                </a:solidFill>
              </a:rPr>
              <a:t>采用磁盘</a:t>
            </a:r>
            <a:r>
              <a:rPr lang="en-US" altLang="zh-CN" sz="2400" b="0" dirty="0">
                <a:solidFill>
                  <a:schemeClr val="tx1"/>
                </a:solidFill>
              </a:rPr>
              <a:t>cache</a:t>
            </a:r>
            <a:r>
              <a:rPr lang="zh-CN" altLang="en-US" sz="2400" b="0" dirty="0">
                <a:solidFill>
                  <a:schemeClr val="tx1"/>
                </a:solidFill>
              </a:rPr>
              <a:t>等。</a:t>
            </a:r>
            <a:endParaRPr lang="zh-CN" altLang="en-US" sz="2400" b="0" dirty="0">
              <a:solidFill>
                <a:schemeClr val="tx1"/>
              </a:solidFill>
            </a:endParaRPr>
          </a:p>
          <a:p>
            <a:pPr marL="0" indent="0">
              <a:lnSpc>
                <a:spcPct val="120000"/>
              </a:lnSpc>
              <a:buNone/>
            </a:pPr>
            <a:r>
              <a:rPr lang="zh-CN" altLang="en-US" sz="2400" b="0" dirty="0">
                <a:solidFill>
                  <a:schemeClr val="tx1"/>
                </a:solidFill>
              </a:rPr>
              <a:t>   </a:t>
            </a:r>
            <a:r>
              <a:rPr lang="zh-CN" altLang="en-US" sz="2400" b="0" dirty="0">
                <a:solidFill>
                  <a:srgbClr val="0000FF"/>
                </a:solidFill>
              </a:rPr>
              <a:t>主存和</a:t>
            </a:r>
            <a:r>
              <a:rPr lang="en-US" altLang="zh-CN" sz="2400" b="0" dirty="0">
                <a:solidFill>
                  <a:srgbClr val="0000FF"/>
                </a:solidFill>
              </a:rPr>
              <a:t>CPU</a:t>
            </a:r>
            <a:r>
              <a:rPr lang="zh-CN" altLang="en-US" sz="2400" b="0" dirty="0">
                <a:solidFill>
                  <a:srgbClr val="0000FF"/>
                </a:solidFill>
              </a:rPr>
              <a:t>之间设置</a:t>
            </a:r>
            <a:r>
              <a:rPr lang="zh-CN" altLang="en-US" sz="2400" b="0" dirty="0">
                <a:solidFill>
                  <a:srgbClr val="FF0000"/>
                </a:solidFill>
              </a:rPr>
              <a:t>高速缓存</a:t>
            </a:r>
            <a:r>
              <a:rPr lang="en-US" altLang="zh-CN" sz="2400" b="0" dirty="0">
                <a:solidFill>
                  <a:srgbClr val="FF0000"/>
                </a:solidFill>
              </a:rPr>
              <a:t>cache</a:t>
            </a:r>
            <a:r>
              <a:rPr lang="zh-CN" altLang="en-US" sz="2400" b="0" dirty="0">
                <a:solidFill>
                  <a:srgbClr val="0000FF"/>
                </a:solidFill>
              </a:rPr>
              <a:t>是为了弥补主存和</a:t>
            </a:r>
            <a:r>
              <a:rPr lang="en-US" altLang="zh-CN" sz="2400" b="0" dirty="0">
                <a:solidFill>
                  <a:srgbClr val="0000FF"/>
                </a:solidFill>
              </a:rPr>
              <a:t>CPU</a:t>
            </a:r>
            <a:r>
              <a:rPr lang="zh-CN" altLang="en-US" sz="2400" b="0" dirty="0">
                <a:solidFill>
                  <a:srgbClr val="0000FF"/>
                </a:solidFill>
              </a:rPr>
              <a:t>之间速度上的差异。</a:t>
            </a:r>
            <a:endParaRPr lang="zh-CN" altLang="en-US" sz="2400" b="0" dirty="0">
              <a:solidFill>
                <a:schemeClr val="tx1"/>
              </a:solidFill>
            </a:endParaRPr>
          </a:p>
          <a:p>
            <a:pPr marL="0" indent="0">
              <a:lnSpc>
                <a:spcPct val="120000"/>
              </a:lnSpc>
              <a:buNone/>
            </a:pPr>
            <a:r>
              <a:rPr lang="zh-CN" altLang="en-US" sz="2400" b="0" dirty="0">
                <a:solidFill>
                  <a:schemeClr val="tx1"/>
                </a:solidFill>
              </a:rPr>
              <a:t>   同样，</a:t>
            </a:r>
            <a:r>
              <a:rPr lang="zh-CN" altLang="en-US" sz="2400" dirty="0">
                <a:solidFill>
                  <a:srgbClr val="FF0000"/>
                </a:solidFill>
              </a:rPr>
              <a:t>磁盘</a:t>
            </a:r>
            <a:r>
              <a:rPr lang="en-US" altLang="zh-CN" sz="2400">
                <a:solidFill>
                  <a:srgbClr val="FF0000"/>
                </a:solidFill>
              </a:rPr>
              <a:t>cache</a:t>
            </a:r>
            <a:r>
              <a:rPr lang="zh-CN" altLang="en-US" sz="2400" b="0" dirty="0">
                <a:solidFill>
                  <a:schemeClr val="tx1"/>
                </a:solidFill>
              </a:rPr>
              <a:t>是为了</a:t>
            </a:r>
            <a:r>
              <a:rPr lang="zh-CN" altLang="en-US" sz="2400" b="0" dirty="0">
                <a:solidFill>
                  <a:srgbClr val="FF0000"/>
                </a:solidFill>
              </a:rPr>
              <a:t>弥补慢速磁盘和主存之间速度上的差异</a:t>
            </a:r>
            <a:r>
              <a:rPr lang="zh-CN" altLang="en-US" sz="2400" b="0" dirty="0">
                <a:solidFill>
                  <a:schemeClr val="tx1"/>
                </a:solidFill>
              </a:rPr>
              <a:t>。 </a:t>
            </a:r>
            <a:endParaRPr lang="zh-CN" altLang="en-US" sz="2400" b="0" dirty="0">
              <a:solidFill>
                <a:schemeClr val="tx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6434" name="标题 146433"/>
          <p:cNvSpPr>
            <a:spLocks noGrp="1"/>
          </p:cNvSpPr>
          <p:nvPr>
            <p:ph type="title"/>
          </p:nvPr>
        </p:nvSpPr>
        <p:spPr/>
        <p:txBody>
          <a:bodyPr anchor="ctr"/>
          <a:p>
            <a:r>
              <a:rPr lang="en-US" altLang="zh-CN" sz="4000" dirty="0">
                <a:solidFill>
                  <a:srgbClr val="FF00FF"/>
                </a:solidFill>
                <a:sym typeface="+mn-ea"/>
              </a:rPr>
              <a:t>7.3.1  </a:t>
            </a:r>
            <a:r>
              <a:rPr lang="zh-CN" altLang="en-US" sz="4000" dirty="0">
                <a:solidFill>
                  <a:srgbClr val="FF00FF"/>
                </a:solidFill>
                <a:sym typeface="+mn-ea"/>
              </a:rPr>
              <a:t>磁盘</a:t>
            </a:r>
            <a:r>
              <a:rPr lang="en-US" altLang="zh-CN" sz="4000">
                <a:solidFill>
                  <a:srgbClr val="FF00FF"/>
                </a:solidFill>
                <a:sym typeface="+mn-ea"/>
              </a:rPr>
              <a:t>Cache</a:t>
            </a:r>
            <a:endParaRPr lang="zh-CN" altLang="en-US" sz="4000" dirty="0"/>
          </a:p>
        </p:txBody>
      </p:sp>
      <p:sp>
        <p:nvSpPr>
          <p:cNvPr id="146435" name="文本占位符 146434"/>
          <p:cNvSpPr>
            <a:spLocks noGrp="1"/>
          </p:cNvSpPr>
          <p:nvPr>
            <p:ph type="body" idx="1"/>
          </p:nvPr>
        </p:nvSpPr>
        <p:spPr/>
        <p:txBody>
          <a:bodyPr/>
          <a:p>
            <a:pPr marL="0" indent="0">
              <a:lnSpc>
                <a:spcPct val="90000"/>
              </a:lnSpc>
              <a:buNone/>
            </a:pPr>
            <a:r>
              <a:rPr lang="en-US" altLang="zh-CN" sz="2400" dirty="0">
                <a:solidFill>
                  <a:srgbClr val="FF0000"/>
                </a:solidFill>
              </a:rPr>
              <a:t>2</a:t>
            </a:r>
            <a:r>
              <a:rPr lang="zh-CN" altLang="en-US" sz="2400" dirty="0">
                <a:solidFill>
                  <a:srgbClr val="FF0000"/>
                </a:solidFill>
              </a:rPr>
              <a:t>）磁盘</a:t>
            </a:r>
            <a:r>
              <a:rPr lang="en-US" altLang="zh-CN" sz="2400" dirty="0">
                <a:solidFill>
                  <a:srgbClr val="FF0000"/>
                </a:solidFill>
              </a:rPr>
              <a:t>Cache</a:t>
            </a:r>
            <a:r>
              <a:rPr lang="zh-CN" altLang="en-US" sz="2400" dirty="0">
                <a:solidFill>
                  <a:srgbClr val="FF0000"/>
                </a:solidFill>
              </a:rPr>
              <a:t>的原理  </a:t>
            </a:r>
            <a:r>
              <a:rPr lang="zh-CN" altLang="en-US" sz="2400" dirty="0">
                <a:solidFill>
                  <a:srgbClr val="FF00FF"/>
                </a:solidFill>
              </a:rPr>
              <a:t>（类似于</a:t>
            </a:r>
            <a:r>
              <a:rPr lang="en-US" altLang="zh-CN" sz="2400" dirty="0">
                <a:solidFill>
                  <a:srgbClr val="FF00FF"/>
                </a:solidFill>
              </a:rPr>
              <a:t>CUP</a:t>
            </a:r>
            <a:r>
              <a:rPr lang="zh-CN" altLang="en-US" sz="2400" dirty="0">
                <a:solidFill>
                  <a:srgbClr val="FF00FF"/>
                </a:solidFill>
              </a:rPr>
              <a:t>和主存之间的</a:t>
            </a:r>
            <a:r>
              <a:rPr lang="en-US" altLang="zh-CN" sz="2400" dirty="0">
                <a:solidFill>
                  <a:srgbClr val="FF00FF"/>
                </a:solidFill>
              </a:rPr>
              <a:t>Cache</a:t>
            </a:r>
            <a:r>
              <a:rPr lang="zh-CN" altLang="en-US" sz="2400" dirty="0">
                <a:solidFill>
                  <a:srgbClr val="FF00FF"/>
                </a:solidFill>
              </a:rPr>
              <a:t>）</a:t>
            </a:r>
            <a:endParaRPr lang="zh-CN" altLang="en-US" sz="2400" b="0" dirty="0">
              <a:solidFill>
                <a:srgbClr val="FF0000"/>
              </a:solidFill>
            </a:endParaRPr>
          </a:p>
          <a:p>
            <a:pPr>
              <a:lnSpc>
                <a:spcPct val="90000"/>
              </a:lnSpc>
              <a:buFont typeface="Wingdings" panose="05000000000000000000" charset="0"/>
              <a:buChar char="l"/>
            </a:pPr>
            <a:r>
              <a:rPr lang="zh-CN" altLang="en-US" sz="2400" b="0" dirty="0">
                <a:solidFill>
                  <a:schemeClr val="tx1"/>
                </a:solidFill>
              </a:rPr>
              <a:t>在磁盘</a:t>
            </a:r>
            <a:r>
              <a:rPr lang="en-US" altLang="zh-CN" sz="2400" b="0" dirty="0">
                <a:solidFill>
                  <a:schemeClr val="tx1"/>
                </a:solidFill>
              </a:rPr>
              <a:t>cache</a:t>
            </a:r>
            <a:r>
              <a:rPr lang="zh-CN" altLang="en-US" sz="2400" b="0" dirty="0">
                <a:solidFill>
                  <a:schemeClr val="tx1"/>
                </a:solidFill>
              </a:rPr>
              <a:t>中，一个</a:t>
            </a:r>
            <a:r>
              <a:rPr lang="zh-CN" altLang="en-US" sz="2400" b="0" dirty="0">
                <a:solidFill>
                  <a:srgbClr val="FF0000"/>
                </a:solidFill>
              </a:rPr>
              <a:t>磁盘数据块</a:t>
            </a:r>
            <a:r>
              <a:rPr lang="zh-CN" altLang="en-US" sz="2400" b="0" dirty="0">
                <a:solidFill>
                  <a:schemeClr val="tx1"/>
                </a:solidFill>
              </a:rPr>
              <a:t>对应一个</a:t>
            </a:r>
            <a:r>
              <a:rPr lang="zh-CN" altLang="en-US" sz="2400" b="0" dirty="0">
                <a:solidFill>
                  <a:srgbClr val="FF0000"/>
                </a:solidFill>
              </a:rPr>
              <a:t>磁盘</a:t>
            </a:r>
            <a:r>
              <a:rPr lang="en-US" altLang="zh-CN" sz="2400" b="0" dirty="0">
                <a:solidFill>
                  <a:srgbClr val="FF0000"/>
                </a:solidFill>
              </a:rPr>
              <a:t>cache</a:t>
            </a:r>
            <a:r>
              <a:rPr lang="zh-CN" altLang="en-US" sz="2400" b="0" dirty="0">
                <a:solidFill>
                  <a:srgbClr val="FF0000"/>
                </a:solidFill>
              </a:rPr>
              <a:t>行</a:t>
            </a:r>
            <a:r>
              <a:rPr lang="zh-CN" altLang="en-US" sz="2400" b="0" dirty="0">
                <a:solidFill>
                  <a:schemeClr val="tx1"/>
                </a:solidFill>
              </a:rPr>
              <a:t>。</a:t>
            </a:r>
            <a:endParaRPr lang="zh-CN" altLang="en-US" sz="2400" b="0" dirty="0">
              <a:solidFill>
                <a:schemeClr val="tx1"/>
              </a:solidFill>
            </a:endParaRPr>
          </a:p>
          <a:p>
            <a:pPr>
              <a:lnSpc>
                <a:spcPct val="90000"/>
              </a:lnSpc>
              <a:buFont typeface="Wingdings" panose="05000000000000000000" charset="0"/>
              <a:buChar char="l"/>
            </a:pPr>
            <a:r>
              <a:rPr lang="zh-CN" altLang="en-US" sz="2400" b="0" dirty="0">
                <a:solidFill>
                  <a:schemeClr val="tx1"/>
                </a:solidFill>
              </a:rPr>
              <a:t>当一个</a:t>
            </a:r>
            <a:r>
              <a:rPr lang="en-US" altLang="zh-CN" sz="2400" b="0" dirty="0">
                <a:solidFill>
                  <a:schemeClr val="tx1"/>
                </a:solidFill>
              </a:rPr>
              <a:t>I/O</a:t>
            </a:r>
            <a:r>
              <a:rPr lang="zh-CN" altLang="en-US" sz="2400" b="0" dirty="0">
                <a:solidFill>
                  <a:schemeClr val="tx1"/>
                </a:solidFill>
              </a:rPr>
              <a:t>请求送到磁盘驱动时，首先搜索</a:t>
            </a:r>
            <a:r>
              <a:rPr lang="zh-CN" altLang="en-US" sz="2400" b="0" dirty="0">
                <a:solidFill>
                  <a:schemeClr val="tx1"/>
                </a:solidFill>
                <a:sym typeface="+mn-ea"/>
              </a:rPr>
              <a:t>磁盘</a:t>
            </a:r>
            <a:r>
              <a:rPr lang="en-US" altLang="zh-CN" sz="2400" b="0" dirty="0">
                <a:solidFill>
                  <a:schemeClr val="tx1"/>
                </a:solidFill>
                <a:sym typeface="+mn-ea"/>
              </a:rPr>
              <a:t>cache</a:t>
            </a:r>
            <a:r>
              <a:rPr lang="zh-CN" altLang="en-US" sz="2400" b="0" dirty="0">
                <a:solidFill>
                  <a:schemeClr val="tx1"/>
                </a:solidFill>
              </a:rPr>
              <a:t>是否已有该数据块？如果是读操作，且要读的数据已在</a:t>
            </a:r>
            <a:r>
              <a:rPr lang="en-US" altLang="zh-CN" sz="2400" b="0" dirty="0">
                <a:solidFill>
                  <a:schemeClr val="tx1"/>
                </a:solidFill>
              </a:rPr>
              <a:t>cache</a:t>
            </a:r>
            <a:r>
              <a:rPr lang="zh-CN" altLang="en-US" sz="2400" b="0" dirty="0">
                <a:solidFill>
                  <a:schemeClr val="tx1"/>
                </a:solidFill>
              </a:rPr>
              <a:t>中，则为</a:t>
            </a:r>
            <a:r>
              <a:rPr lang="zh-CN" altLang="en-US" sz="2400" b="0" dirty="0">
                <a:solidFill>
                  <a:srgbClr val="FF0000"/>
                </a:solidFill>
              </a:rPr>
              <a:t>命中</a:t>
            </a:r>
            <a:r>
              <a:rPr lang="zh-CN" altLang="en-US" sz="2400" b="0" dirty="0">
                <a:solidFill>
                  <a:schemeClr val="tx1"/>
                </a:solidFill>
              </a:rPr>
              <a:t>，可从</a:t>
            </a:r>
            <a:r>
              <a:rPr lang="en-US" altLang="zh-CN" sz="2400" b="0" dirty="0">
                <a:solidFill>
                  <a:schemeClr val="tx1"/>
                </a:solidFill>
              </a:rPr>
              <a:t>cache</a:t>
            </a:r>
            <a:r>
              <a:rPr lang="zh-CN" altLang="en-US" sz="2400" b="0" dirty="0">
                <a:solidFill>
                  <a:schemeClr val="tx1"/>
                </a:solidFill>
              </a:rPr>
              <a:t>行中读出数据，否则需从磁盘介质上读出。</a:t>
            </a:r>
            <a:endParaRPr lang="zh-CN" altLang="en-US" sz="2400" b="0" dirty="0">
              <a:solidFill>
                <a:schemeClr val="tx1"/>
              </a:solidFill>
            </a:endParaRPr>
          </a:p>
          <a:p>
            <a:pPr>
              <a:lnSpc>
                <a:spcPct val="90000"/>
              </a:lnSpc>
              <a:buFont typeface="Wingdings" panose="05000000000000000000" charset="0"/>
              <a:buChar char="l"/>
            </a:pPr>
            <a:r>
              <a:rPr lang="zh-CN" altLang="en-US" sz="2400" b="0" dirty="0">
                <a:solidFill>
                  <a:schemeClr val="tx1"/>
                </a:solidFill>
              </a:rPr>
              <a:t>写入操作和</a:t>
            </a:r>
            <a:r>
              <a:rPr lang="en-US" altLang="zh-CN" sz="2400" b="0" dirty="0">
                <a:solidFill>
                  <a:schemeClr val="tx1"/>
                </a:solidFill>
              </a:rPr>
              <a:t>CPU</a:t>
            </a:r>
            <a:r>
              <a:rPr lang="zh-CN" altLang="en-US" sz="2400" b="0" dirty="0">
                <a:solidFill>
                  <a:schemeClr val="tx1"/>
                </a:solidFill>
              </a:rPr>
              <a:t>中的</a:t>
            </a:r>
            <a:r>
              <a:rPr lang="en-US" altLang="zh-CN" sz="2400" b="0" dirty="0">
                <a:solidFill>
                  <a:schemeClr val="tx1"/>
                </a:solidFill>
              </a:rPr>
              <a:t>cache</a:t>
            </a:r>
            <a:r>
              <a:rPr lang="zh-CN" altLang="en-US" sz="2400" b="0" dirty="0">
                <a:solidFill>
                  <a:schemeClr val="tx1"/>
                </a:solidFill>
              </a:rPr>
              <a:t>类似，有“</a:t>
            </a:r>
            <a:r>
              <a:rPr lang="zh-CN" altLang="en-US" sz="2400" b="0" dirty="0">
                <a:solidFill>
                  <a:srgbClr val="FF0000"/>
                </a:solidFill>
              </a:rPr>
              <a:t>直写</a:t>
            </a:r>
            <a:r>
              <a:rPr lang="zh-CN" altLang="en-US" sz="2400" b="0" dirty="0">
                <a:solidFill>
                  <a:schemeClr val="tx1"/>
                </a:solidFill>
              </a:rPr>
              <a:t>”和“</a:t>
            </a:r>
            <a:r>
              <a:rPr lang="zh-CN" altLang="en-US" sz="2400" b="0" dirty="0">
                <a:solidFill>
                  <a:srgbClr val="FF0000"/>
                </a:solidFill>
              </a:rPr>
              <a:t>写回</a:t>
            </a:r>
            <a:r>
              <a:rPr lang="zh-CN" altLang="en-US" sz="2400" b="0" dirty="0">
                <a:solidFill>
                  <a:schemeClr val="tx1"/>
                </a:solidFill>
              </a:rPr>
              <a:t>”两种方法。</a:t>
            </a:r>
            <a:endParaRPr lang="zh-CN" altLang="en-US" sz="2400" b="0" dirty="0">
              <a:solidFill>
                <a:schemeClr val="tx1"/>
              </a:solidFill>
            </a:endParaRPr>
          </a:p>
          <a:p>
            <a:pPr>
              <a:lnSpc>
                <a:spcPct val="90000"/>
              </a:lnSpc>
              <a:buFont typeface="Wingdings" panose="05000000000000000000" charset="0"/>
              <a:buChar char="l"/>
            </a:pPr>
            <a:r>
              <a:rPr lang="zh-CN" altLang="en-US" sz="2400" b="0" dirty="0">
                <a:solidFill>
                  <a:schemeClr val="tx1"/>
                </a:solidFill>
              </a:rPr>
              <a:t>磁盘</a:t>
            </a:r>
            <a:r>
              <a:rPr lang="en-US" altLang="zh-CN" sz="2400" b="0" dirty="0">
                <a:solidFill>
                  <a:schemeClr val="tx1"/>
                </a:solidFill>
              </a:rPr>
              <a:t>cache</a:t>
            </a:r>
            <a:r>
              <a:rPr lang="zh-CN" altLang="en-US" sz="2400" b="0" dirty="0">
                <a:solidFill>
                  <a:schemeClr val="tx1"/>
                </a:solidFill>
              </a:rPr>
              <a:t>利用了被访问数据的</a:t>
            </a:r>
            <a:r>
              <a:rPr lang="zh-CN" altLang="en-US" sz="2400" b="0" dirty="0">
                <a:solidFill>
                  <a:srgbClr val="FF0000"/>
                </a:solidFill>
              </a:rPr>
              <a:t>空间局部性和时间局部性原理</a:t>
            </a:r>
            <a:endParaRPr lang="zh-CN" altLang="en-US" sz="2400" b="0" dirty="0">
              <a:solidFill>
                <a:srgbClr val="FF0000"/>
              </a:solidFill>
            </a:endParaRPr>
          </a:p>
          <a:p>
            <a:pPr>
              <a:lnSpc>
                <a:spcPct val="90000"/>
              </a:lnSpc>
              <a:buFont typeface="Wingdings" panose="05000000000000000000" charset="0"/>
              <a:buChar char="l"/>
            </a:pPr>
            <a:r>
              <a:rPr lang="zh-CN" altLang="en-US" sz="2400" b="0" dirty="0">
                <a:solidFill>
                  <a:srgbClr val="FF0000"/>
                </a:solidFill>
                <a:sym typeface="+mn-ea"/>
              </a:rPr>
              <a:t>预读策略：</a:t>
            </a:r>
            <a:r>
              <a:rPr lang="zh-CN" altLang="en-US" sz="2400" b="0" dirty="0">
                <a:solidFill>
                  <a:schemeClr val="tx1"/>
                </a:solidFill>
                <a:sym typeface="+mn-ea"/>
              </a:rPr>
              <a:t>预取一些不久将可能读入的数据放到磁盘</a:t>
            </a:r>
            <a:r>
              <a:rPr lang="en-US" altLang="zh-CN" sz="2400" b="0" dirty="0">
                <a:solidFill>
                  <a:schemeClr val="tx1"/>
                </a:solidFill>
                <a:sym typeface="+mn-ea"/>
              </a:rPr>
              <a:t>cache</a:t>
            </a:r>
            <a:r>
              <a:rPr lang="zh-CN" altLang="en-US" sz="2400" b="0" dirty="0">
                <a:solidFill>
                  <a:schemeClr val="tx1"/>
                </a:solidFill>
                <a:sym typeface="+mn-ea"/>
              </a:rPr>
              <a:t>中</a:t>
            </a:r>
            <a:endParaRPr lang="zh-CN" altLang="en-US" sz="2400" b="0" dirty="0">
              <a:solidFill>
                <a:schemeClr val="tx1"/>
              </a:solidFill>
              <a:sym typeface="+mn-ea"/>
            </a:endParaRPr>
          </a:p>
          <a:p>
            <a:pPr>
              <a:lnSpc>
                <a:spcPct val="90000"/>
              </a:lnSpc>
              <a:buFont typeface="Wingdings" panose="05000000000000000000" charset="0"/>
              <a:buChar char="l"/>
            </a:pPr>
            <a:endParaRPr lang="zh-CN" altLang="en-US" sz="2400" b="0" dirty="0">
              <a:solidFill>
                <a:schemeClr val="tx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7458" name="标题 147457"/>
          <p:cNvSpPr>
            <a:spLocks noGrp="1"/>
          </p:cNvSpPr>
          <p:nvPr>
            <p:ph type="title"/>
          </p:nvPr>
        </p:nvSpPr>
        <p:spPr/>
        <p:txBody>
          <a:bodyPr anchor="ctr"/>
          <a:p>
            <a:r>
              <a:rPr lang="en-US" altLang="zh-CN" sz="4000" dirty="0">
                <a:solidFill>
                  <a:srgbClr val="FF00FF"/>
                </a:solidFill>
                <a:sym typeface="+mn-ea"/>
              </a:rPr>
              <a:t>7.3.1  </a:t>
            </a:r>
            <a:r>
              <a:rPr lang="zh-CN" altLang="en-US" sz="4000" dirty="0">
                <a:solidFill>
                  <a:srgbClr val="FF00FF"/>
                </a:solidFill>
                <a:sym typeface="+mn-ea"/>
              </a:rPr>
              <a:t>磁盘</a:t>
            </a:r>
            <a:r>
              <a:rPr lang="en-US" altLang="zh-CN" sz="4000">
                <a:solidFill>
                  <a:srgbClr val="FF00FF"/>
                </a:solidFill>
                <a:sym typeface="+mn-ea"/>
              </a:rPr>
              <a:t>Cache</a:t>
            </a:r>
            <a:endParaRPr lang="zh-CN" altLang="en-US" sz="4000" dirty="0"/>
          </a:p>
        </p:txBody>
      </p:sp>
      <p:sp>
        <p:nvSpPr>
          <p:cNvPr id="147459" name="文本占位符 147458"/>
          <p:cNvSpPr>
            <a:spLocks noGrp="1"/>
          </p:cNvSpPr>
          <p:nvPr>
            <p:ph type="body" idx="1"/>
          </p:nvPr>
        </p:nvSpPr>
        <p:spPr/>
        <p:txBody>
          <a:bodyPr/>
          <a:p>
            <a:pPr>
              <a:lnSpc>
                <a:spcPct val="150000"/>
              </a:lnSpc>
            </a:pPr>
            <a:r>
              <a:rPr lang="en-US" altLang="zh-CN" sz="2400" dirty="0">
                <a:solidFill>
                  <a:srgbClr val="FF0000"/>
                </a:solidFill>
                <a:sym typeface="+mn-ea"/>
              </a:rPr>
              <a:t>2</a:t>
            </a:r>
            <a:r>
              <a:rPr lang="zh-CN" altLang="en-US" sz="2400" dirty="0">
                <a:solidFill>
                  <a:srgbClr val="FF0000"/>
                </a:solidFill>
                <a:sym typeface="+mn-ea"/>
              </a:rPr>
              <a:t>）磁盘</a:t>
            </a:r>
            <a:r>
              <a:rPr lang="en-US" altLang="zh-CN" sz="2400" dirty="0">
                <a:solidFill>
                  <a:srgbClr val="FF0000"/>
                </a:solidFill>
                <a:sym typeface="+mn-ea"/>
              </a:rPr>
              <a:t>Cache</a:t>
            </a:r>
            <a:r>
              <a:rPr lang="zh-CN" altLang="en-US" sz="2400" dirty="0">
                <a:solidFill>
                  <a:srgbClr val="FF0000"/>
                </a:solidFill>
                <a:sym typeface="+mn-ea"/>
              </a:rPr>
              <a:t>的原理  </a:t>
            </a:r>
            <a:r>
              <a:rPr lang="zh-CN" altLang="en-US" sz="2400" dirty="0">
                <a:sym typeface="+mn-ea"/>
              </a:rPr>
              <a:t>（类似于</a:t>
            </a:r>
            <a:r>
              <a:rPr lang="en-US" altLang="zh-CN" sz="2400" dirty="0">
                <a:sym typeface="+mn-ea"/>
              </a:rPr>
              <a:t>CUP</a:t>
            </a:r>
            <a:r>
              <a:rPr lang="zh-CN" altLang="en-US" sz="2400" dirty="0">
                <a:sym typeface="+mn-ea"/>
              </a:rPr>
              <a:t>和主存之间的</a:t>
            </a:r>
            <a:r>
              <a:rPr lang="en-US" altLang="zh-CN" sz="2400" dirty="0">
                <a:sym typeface="+mn-ea"/>
              </a:rPr>
              <a:t>Cache</a:t>
            </a:r>
            <a:r>
              <a:rPr lang="zh-CN" altLang="en-US" sz="2400" dirty="0">
                <a:sym typeface="+mn-ea"/>
              </a:rPr>
              <a:t>）</a:t>
            </a:r>
            <a:endParaRPr lang="zh-CN" altLang="en-US" sz="2400" dirty="0">
              <a:sym typeface="+mn-ea"/>
            </a:endParaRPr>
          </a:p>
          <a:p>
            <a:pPr>
              <a:lnSpc>
                <a:spcPct val="150000"/>
              </a:lnSpc>
            </a:pPr>
            <a:r>
              <a:rPr lang="zh-CN" altLang="en-US" sz="2400" b="0" dirty="0">
                <a:sym typeface="+mn-ea"/>
              </a:rPr>
              <a:t>区别：</a:t>
            </a:r>
            <a:endParaRPr lang="zh-CN" altLang="en-US" sz="2400" b="0" dirty="0">
              <a:sym typeface="+mn-ea"/>
            </a:endParaRPr>
          </a:p>
          <a:p>
            <a:pPr marL="0" indent="0">
              <a:lnSpc>
                <a:spcPct val="150000"/>
              </a:lnSpc>
              <a:buNone/>
            </a:pPr>
            <a:r>
              <a:rPr lang="en-US" altLang="zh-CN" sz="2400" b="0" dirty="0">
                <a:solidFill>
                  <a:schemeClr val="tx1"/>
                </a:solidFill>
                <a:sym typeface="+mn-ea"/>
              </a:rPr>
              <a:t>① </a:t>
            </a:r>
            <a:r>
              <a:rPr lang="en-US" altLang="zh-CN" sz="2400" b="0" dirty="0">
                <a:solidFill>
                  <a:srgbClr val="FF0000"/>
                </a:solidFill>
                <a:sym typeface="+mn-ea"/>
              </a:rPr>
              <a:t>CPU</a:t>
            </a:r>
            <a:r>
              <a:rPr lang="zh-CN" altLang="en-US" sz="2400" b="0" dirty="0">
                <a:solidFill>
                  <a:srgbClr val="FF0000"/>
                </a:solidFill>
                <a:sym typeface="+mn-ea"/>
              </a:rPr>
              <a:t>的</a:t>
            </a:r>
            <a:r>
              <a:rPr lang="en-US" altLang="zh-CN" sz="2400" b="0" dirty="0">
                <a:solidFill>
                  <a:srgbClr val="FF0000"/>
                </a:solidFill>
                <a:sym typeface="+mn-ea"/>
              </a:rPr>
              <a:t>cache</a:t>
            </a:r>
            <a:r>
              <a:rPr lang="zh-CN" altLang="en-US" sz="2400" b="0" dirty="0">
                <a:solidFill>
                  <a:schemeClr val="tx1"/>
                </a:solidFill>
                <a:sym typeface="+mn-ea"/>
              </a:rPr>
              <a:t>存取时间一般小于</a:t>
            </a:r>
            <a:r>
              <a:rPr lang="en-US" altLang="zh-CN" sz="2400" b="0" dirty="0">
                <a:solidFill>
                  <a:schemeClr val="tx1"/>
                </a:solidFill>
                <a:sym typeface="+mn-ea"/>
              </a:rPr>
              <a:t>10ns</a:t>
            </a:r>
            <a:r>
              <a:rPr lang="zh-CN" altLang="en-US" sz="2400" b="0" dirty="0">
                <a:solidFill>
                  <a:schemeClr val="tx1"/>
                </a:solidFill>
                <a:sym typeface="+mn-ea"/>
              </a:rPr>
              <a:t>，命中率</a:t>
            </a:r>
            <a:r>
              <a:rPr lang="en-US" altLang="zh-CN" sz="2400" b="0" dirty="0">
                <a:solidFill>
                  <a:schemeClr val="tx1"/>
                </a:solidFill>
                <a:sym typeface="+mn-ea"/>
              </a:rPr>
              <a:t>95%</a:t>
            </a:r>
            <a:r>
              <a:rPr lang="zh-CN" altLang="en-US" sz="2400" b="0" dirty="0">
                <a:solidFill>
                  <a:schemeClr val="tx1"/>
                </a:solidFill>
                <a:sym typeface="+mn-ea"/>
              </a:rPr>
              <a:t>以上，全用硬件来实现。</a:t>
            </a:r>
            <a:endParaRPr lang="zh-CN" altLang="en-US" sz="2400" b="0" dirty="0">
              <a:solidFill>
                <a:schemeClr val="tx1"/>
              </a:solidFill>
              <a:sym typeface="+mn-ea"/>
            </a:endParaRPr>
          </a:p>
          <a:p>
            <a:pPr marL="0" indent="0">
              <a:lnSpc>
                <a:spcPct val="150000"/>
              </a:lnSpc>
              <a:buNone/>
            </a:pPr>
            <a:r>
              <a:rPr lang="zh-CN" altLang="en-US" sz="2400" b="0" dirty="0">
                <a:solidFill>
                  <a:schemeClr val="tx1"/>
                </a:solidFill>
                <a:sym typeface="+mn-ea"/>
              </a:rPr>
              <a:t>② </a:t>
            </a:r>
            <a:r>
              <a:rPr lang="zh-CN" altLang="en-US" sz="2400" b="0" dirty="0">
                <a:solidFill>
                  <a:srgbClr val="FF0000"/>
                </a:solidFill>
                <a:sym typeface="+mn-ea"/>
              </a:rPr>
              <a:t>磁盘</a:t>
            </a:r>
            <a:r>
              <a:rPr lang="en-US" altLang="zh-CN" sz="2400" b="0" dirty="0">
                <a:solidFill>
                  <a:srgbClr val="FF0000"/>
                </a:solidFill>
                <a:sym typeface="+mn-ea"/>
              </a:rPr>
              <a:t>cache</a:t>
            </a:r>
            <a:r>
              <a:rPr lang="zh-CN" altLang="en-US" sz="2400" b="0" dirty="0">
                <a:solidFill>
                  <a:schemeClr val="tx1"/>
                </a:solidFill>
                <a:sym typeface="+mn-ea"/>
              </a:rPr>
              <a:t>一次存取的数量大，数据集中，速度要求较</a:t>
            </a:r>
            <a:r>
              <a:rPr lang="en-US" altLang="zh-CN" sz="2400" b="0" dirty="0">
                <a:solidFill>
                  <a:schemeClr val="tx1"/>
                </a:solidFill>
                <a:sym typeface="+mn-ea"/>
              </a:rPr>
              <a:t>CPU</a:t>
            </a:r>
            <a:r>
              <a:rPr lang="zh-CN" altLang="en-US" sz="2400" b="0" dirty="0">
                <a:solidFill>
                  <a:schemeClr val="tx1"/>
                </a:solidFill>
                <a:sym typeface="+mn-ea"/>
              </a:rPr>
              <a:t>的</a:t>
            </a:r>
            <a:r>
              <a:rPr lang="en-US" altLang="zh-CN" sz="2400" b="0" dirty="0">
                <a:solidFill>
                  <a:schemeClr val="tx1"/>
                </a:solidFill>
                <a:sym typeface="+mn-ea"/>
              </a:rPr>
              <a:t>cache</a:t>
            </a:r>
            <a:r>
              <a:rPr lang="zh-CN" altLang="en-US" sz="2400" b="0" dirty="0">
                <a:solidFill>
                  <a:schemeClr val="tx1"/>
                </a:solidFill>
                <a:sym typeface="+mn-ea"/>
              </a:rPr>
              <a:t>低，管理工作较复杂，因此一般</a:t>
            </a:r>
            <a:r>
              <a:rPr lang="zh-CN" altLang="en-US" sz="2400" b="0" dirty="0">
                <a:solidFill>
                  <a:srgbClr val="FF0000"/>
                </a:solidFill>
                <a:sym typeface="+mn-ea"/>
              </a:rPr>
              <a:t>由硬件和软件</a:t>
            </a:r>
            <a:r>
              <a:rPr lang="zh-CN" altLang="en-US" sz="2400" b="0" dirty="0">
                <a:solidFill>
                  <a:schemeClr val="tx1"/>
                </a:solidFill>
                <a:sym typeface="+mn-ea"/>
              </a:rPr>
              <a:t>共同完成。其中</a:t>
            </a:r>
            <a:r>
              <a:rPr lang="en-US" altLang="zh-CN" sz="2400" b="0" dirty="0">
                <a:solidFill>
                  <a:schemeClr val="tx1"/>
                </a:solidFill>
                <a:sym typeface="+mn-ea"/>
              </a:rPr>
              <a:t>cache</a:t>
            </a:r>
            <a:r>
              <a:rPr lang="zh-CN" altLang="en-US" sz="2400" b="0" dirty="0">
                <a:solidFill>
                  <a:schemeClr val="tx1"/>
                </a:solidFill>
                <a:sym typeface="+mn-ea"/>
              </a:rPr>
              <a:t>采用</a:t>
            </a:r>
            <a:r>
              <a:rPr lang="en-US" altLang="zh-CN" sz="2400" b="0" dirty="0">
                <a:solidFill>
                  <a:schemeClr val="tx1"/>
                </a:solidFill>
                <a:sym typeface="+mn-ea"/>
              </a:rPr>
              <a:t>SRAM</a:t>
            </a:r>
            <a:r>
              <a:rPr lang="zh-CN" altLang="en-US" sz="2400" b="0" dirty="0">
                <a:solidFill>
                  <a:schemeClr val="tx1"/>
                </a:solidFill>
                <a:sym typeface="+mn-ea"/>
              </a:rPr>
              <a:t>或</a:t>
            </a:r>
            <a:r>
              <a:rPr lang="en-US" altLang="zh-CN" sz="2400" b="0" dirty="0">
                <a:solidFill>
                  <a:schemeClr val="tx1"/>
                </a:solidFill>
                <a:sym typeface="+mn-ea"/>
              </a:rPr>
              <a:t>DRAM</a:t>
            </a:r>
            <a:r>
              <a:rPr lang="zh-CN" altLang="en-US" sz="2400" b="0" dirty="0">
                <a:solidFill>
                  <a:schemeClr val="tx1"/>
                </a:solidFill>
                <a:sym typeface="+mn-ea"/>
              </a:rPr>
              <a:t>。</a:t>
            </a:r>
            <a:endParaRPr lang="zh-CN" altLang="en-US" sz="2400" b="0">
              <a:solidFill>
                <a:schemeClr val="tx1"/>
              </a:solidFill>
            </a:endParaRPr>
          </a:p>
          <a:p>
            <a:pPr marL="0" indent="0">
              <a:buNone/>
            </a:pPr>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7458" name="标题 147457"/>
          <p:cNvSpPr>
            <a:spLocks noGrp="1"/>
          </p:cNvSpPr>
          <p:nvPr>
            <p:ph type="title"/>
          </p:nvPr>
        </p:nvSpPr>
        <p:spPr>
          <a:xfrm>
            <a:off x="544830" y="0"/>
            <a:ext cx="7543800" cy="681355"/>
          </a:xfrm>
        </p:spPr>
        <p:txBody>
          <a:bodyPr anchor="ctr"/>
          <a:p>
            <a:r>
              <a:rPr lang="en-US" altLang="zh-CN" sz="4000" dirty="0">
                <a:solidFill>
                  <a:srgbClr val="FF0000"/>
                </a:solidFill>
                <a:sym typeface="+mn-ea"/>
              </a:rPr>
              <a:t>7.3.2  </a:t>
            </a:r>
            <a:r>
              <a:rPr lang="zh-CN" altLang="en-US" sz="4000" dirty="0">
                <a:sym typeface="+mn-ea"/>
              </a:rPr>
              <a:t>磁盘阵列</a:t>
            </a:r>
            <a:r>
              <a:rPr lang="en-US" altLang="zh-CN" sz="4000">
                <a:sym typeface="+mn-ea"/>
              </a:rPr>
              <a:t>RAID</a:t>
            </a:r>
            <a:endParaRPr lang="zh-CN" altLang="en-US" sz="4000" dirty="0"/>
          </a:p>
        </p:txBody>
      </p:sp>
      <p:sp>
        <p:nvSpPr>
          <p:cNvPr id="147459" name="文本占位符 147458"/>
          <p:cNvSpPr>
            <a:spLocks noGrp="1"/>
          </p:cNvSpPr>
          <p:nvPr>
            <p:ph type="body" idx="1"/>
          </p:nvPr>
        </p:nvSpPr>
        <p:spPr>
          <a:xfrm>
            <a:off x="326390" y="681038"/>
            <a:ext cx="8229600" cy="4411662"/>
          </a:xfrm>
        </p:spPr>
        <p:txBody>
          <a:bodyPr/>
          <a:p>
            <a:pPr>
              <a:lnSpc>
                <a:spcPct val="120000"/>
              </a:lnSpc>
              <a:buFont typeface="Wingdings" panose="05000000000000000000" charset="0"/>
              <a:buChar char="l"/>
            </a:pPr>
            <a:r>
              <a:rPr lang="en-US" altLang="zh-CN" sz="2400">
                <a:solidFill>
                  <a:srgbClr val="FF00FF"/>
                </a:solidFill>
                <a:sym typeface="+mn-ea"/>
              </a:rPr>
              <a:t>RAID </a:t>
            </a:r>
            <a:r>
              <a:rPr lang="zh-CN" altLang="en-US" sz="2400" dirty="0">
                <a:solidFill>
                  <a:srgbClr val="FF00FF"/>
                </a:solidFill>
                <a:sym typeface="+mn-ea"/>
              </a:rPr>
              <a:t>廉价</a:t>
            </a:r>
            <a:r>
              <a:rPr lang="en-US" altLang="zh-CN" sz="2400" dirty="0">
                <a:solidFill>
                  <a:srgbClr val="FF00FF"/>
                </a:solidFill>
                <a:sym typeface="+mn-ea"/>
              </a:rPr>
              <a:t>(</a:t>
            </a:r>
            <a:r>
              <a:rPr lang="zh-CN" altLang="en-US" sz="2400" dirty="0">
                <a:solidFill>
                  <a:srgbClr val="FF00FF"/>
                </a:solidFill>
                <a:sym typeface="+mn-ea"/>
              </a:rPr>
              <a:t>独立</a:t>
            </a:r>
            <a:r>
              <a:rPr lang="en-US" altLang="zh-CN" sz="2400" dirty="0">
                <a:solidFill>
                  <a:srgbClr val="FF00FF"/>
                </a:solidFill>
                <a:sym typeface="+mn-ea"/>
              </a:rPr>
              <a:t>)</a:t>
            </a:r>
            <a:r>
              <a:rPr lang="zh-CN" altLang="en-US" sz="2400" dirty="0">
                <a:solidFill>
                  <a:srgbClr val="FF00FF"/>
                </a:solidFill>
                <a:sym typeface="+mn-ea"/>
              </a:rPr>
              <a:t>冗余磁盘阵列</a:t>
            </a:r>
            <a:endParaRPr lang="zh-CN" altLang="en-US" sz="2400" dirty="0">
              <a:solidFill>
                <a:srgbClr val="FF00FF"/>
              </a:solidFill>
              <a:sym typeface="+mn-ea"/>
            </a:endParaRPr>
          </a:p>
          <a:p>
            <a:pPr marL="0" indent="0">
              <a:lnSpc>
                <a:spcPct val="120000"/>
              </a:lnSpc>
              <a:buFont typeface="Wingdings" panose="05000000000000000000" charset="0"/>
              <a:buNone/>
            </a:pPr>
            <a:r>
              <a:rPr lang="en-US" altLang="zh-CN" sz="2400" dirty="0">
                <a:solidFill>
                  <a:srgbClr val="FF0000"/>
                </a:solidFill>
                <a:sym typeface="+mn-ea"/>
              </a:rPr>
              <a:t>1</a:t>
            </a:r>
            <a:r>
              <a:rPr lang="zh-CN" altLang="en-US" sz="2400" dirty="0">
                <a:solidFill>
                  <a:srgbClr val="FF0000"/>
                </a:solidFill>
                <a:sym typeface="+mn-ea"/>
              </a:rPr>
              <a:t>、原理：</a:t>
            </a:r>
            <a:r>
              <a:rPr lang="zh-CN" altLang="en-US" sz="2400" dirty="0">
                <a:solidFill>
                  <a:schemeClr val="tx1"/>
                </a:solidFill>
                <a:sym typeface="+mn-ea"/>
              </a:rPr>
              <a:t>用</a:t>
            </a:r>
            <a:r>
              <a:rPr lang="zh-CN" altLang="en-US" sz="2400" dirty="0">
                <a:solidFill>
                  <a:srgbClr val="FF0000"/>
                </a:solidFill>
                <a:sym typeface="+mn-ea"/>
              </a:rPr>
              <a:t>多个小容量</a:t>
            </a:r>
            <a:r>
              <a:rPr lang="zh-CN" altLang="en-US" sz="2400" dirty="0">
                <a:solidFill>
                  <a:schemeClr val="tx1"/>
                </a:solidFill>
                <a:sym typeface="+mn-ea"/>
              </a:rPr>
              <a:t>磁盘组成</a:t>
            </a:r>
            <a:r>
              <a:rPr lang="zh-CN" altLang="en-US" sz="2400" dirty="0">
                <a:solidFill>
                  <a:srgbClr val="FF0000"/>
                </a:solidFill>
                <a:sym typeface="+mn-ea"/>
              </a:rPr>
              <a:t>一个大容量</a:t>
            </a:r>
            <a:r>
              <a:rPr lang="zh-CN" altLang="en-US" sz="2400" dirty="0">
                <a:solidFill>
                  <a:schemeClr val="tx1"/>
                </a:solidFill>
                <a:sym typeface="+mn-ea"/>
              </a:rPr>
              <a:t>磁盘系统，在多个磁盘上交错存放数据，使之可以并行处理，进而改善</a:t>
            </a:r>
            <a:r>
              <a:rPr lang="en-US" altLang="zh-CN" sz="2400" dirty="0">
                <a:solidFill>
                  <a:schemeClr val="tx1"/>
                </a:solidFill>
                <a:sym typeface="+mn-ea"/>
              </a:rPr>
              <a:t>I/O</a:t>
            </a:r>
            <a:r>
              <a:rPr lang="zh-CN" altLang="en-US" sz="2400" dirty="0">
                <a:solidFill>
                  <a:schemeClr val="tx1"/>
                </a:solidFill>
                <a:sym typeface="+mn-ea"/>
              </a:rPr>
              <a:t>性能，增加存储容量。</a:t>
            </a:r>
            <a:endParaRPr lang="zh-CN" altLang="en-US" sz="2400" dirty="0">
              <a:solidFill>
                <a:schemeClr val="tx1"/>
              </a:solidFill>
              <a:sym typeface="+mn-ea"/>
            </a:endParaRPr>
          </a:p>
          <a:p>
            <a:pPr marL="0" indent="0">
              <a:lnSpc>
                <a:spcPct val="120000"/>
              </a:lnSpc>
              <a:buFont typeface="Wingdings" panose="05000000000000000000" charset="0"/>
              <a:buNone/>
            </a:pPr>
            <a:r>
              <a:rPr lang="en-US" altLang="zh-CN" sz="2400" dirty="0">
                <a:sym typeface="+mn-ea"/>
              </a:rPr>
              <a:t>2</a:t>
            </a:r>
            <a:r>
              <a:rPr lang="zh-CN" altLang="en-US" sz="2400" dirty="0">
                <a:sym typeface="+mn-ea"/>
              </a:rPr>
              <a:t>、提高速度：</a:t>
            </a:r>
            <a:r>
              <a:rPr lang="zh-CN" altLang="en-US" sz="2400" dirty="0">
                <a:solidFill>
                  <a:srgbClr val="0000FF"/>
                </a:solidFill>
                <a:sym typeface="+mn-ea"/>
              </a:rPr>
              <a:t>并行交叉存储</a:t>
            </a:r>
            <a:endParaRPr lang="zh-CN" altLang="en-US" sz="2400" dirty="0">
              <a:solidFill>
                <a:srgbClr val="0000FF"/>
              </a:solidFill>
              <a:sym typeface="+mn-ea"/>
            </a:endParaRPr>
          </a:p>
          <a:p>
            <a:pPr marL="0" indent="0">
              <a:lnSpc>
                <a:spcPct val="120000"/>
              </a:lnSpc>
              <a:buFont typeface="Wingdings" panose="05000000000000000000" charset="0"/>
              <a:buNone/>
            </a:pPr>
            <a:r>
              <a:rPr lang="en-US" altLang="zh-CN" sz="2400" dirty="0">
                <a:sym typeface="+mn-ea"/>
              </a:rPr>
              <a:t>3</a:t>
            </a:r>
            <a:r>
              <a:rPr lang="zh-CN" altLang="en-US" sz="2400" dirty="0">
                <a:sym typeface="+mn-ea"/>
              </a:rPr>
              <a:t>、提高可靠性：</a:t>
            </a:r>
            <a:r>
              <a:rPr lang="zh-CN" altLang="en-US" sz="2400" dirty="0">
                <a:solidFill>
                  <a:schemeClr val="tx1"/>
                </a:solidFill>
                <a:sym typeface="+mn-ea"/>
              </a:rPr>
              <a:t>由于阵列中的一部分磁盘存有</a:t>
            </a:r>
            <a:r>
              <a:rPr lang="zh-CN" altLang="en-US" sz="2400" dirty="0">
                <a:solidFill>
                  <a:srgbClr val="0000FF"/>
                </a:solidFill>
                <a:sym typeface="+mn-ea"/>
              </a:rPr>
              <a:t>冗余</a:t>
            </a:r>
            <a:r>
              <a:rPr lang="zh-CN" altLang="en-US" sz="2400" dirty="0">
                <a:solidFill>
                  <a:schemeClr val="tx1"/>
                </a:solidFill>
                <a:sym typeface="+mn-ea"/>
              </a:rPr>
              <a:t>信息，一旦系统中某一磁盘失效，可以利用冗余信息</a:t>
            </a:r>
            <a:r>
              <a:rPr lang="zh-CN" altLang="en-US" sz="2400" dirty="0">
                <a:solidFill>
                  <a:srgbClr val="0000FF"/>
                </a:solidFill>
                <a:sym typeface="+mn-ea"/>
              </a:rPr>
              <a:t>重建</a:t>
            </a:r>
            <a:r>
              <a:rPr lang="zh-CN" altLang="en-US" sz="2400" dirty="0">
                <a:solidFill>
                  <a:schemeClr val="tx1"/>
                </a:solidFill>
                <a:sym typeface="+mn-ea"/>
              </a:rPr>
              <a:t>用户信息</a:t>
            </a:r>
            <a:endParaRPr lang="zh-CN" altLang="en-US" sz="2400" dirty="0">
              <a:solidFill>
                <a:schemeClr val="tx1"/>
              </a:solidFill>
              <a:sym typeface="+mn-ea"/>
            </a:endParaRPr>
          </a:p>
          <a:p>
            <a:pPr marL="0" indent="0">
              <a:lnSpc>
                <a:spcPct val="120000"/>
              </a:lnSpc>
              <a:buFont typeface="Wingdings" panose="05000000000000000000" charset="0"/>
              <a:buNone/>
            </a:pPr>
            <a:r>
              <a:rPr lang="en-US" altLang="zh-CN" sz="2400" dirty="0">
                <a:solidFill>
                  <a:srgbClr val="FF00FF"/>
                </a:solidFill>
                <a:sym typeface="+mn-ea"/>
              </a:rPr>
              <a:t>4</a:t>
            </a:r>
            <a:r>
              <a:rPr lang="zh-CN" altLang="en-US" sz="2400" dirty="0">
                <a:solidFill>
                  <a:srgbClr val="FF00FF"/>
                </a:solidFill>
                <a:sym typeface="+mn-ea"/>
              </a:rPr>
              <a:t>、级别：</a:t>
            </a:r>
            <a:r>
              <a:rPr lang="en-US" altLang="zh-CN" sz="2400" dirty="0">
                <a:solidFill>
                  <a:schemeClr val="tx1"/>
                </a:solidFill>
                <a:sym typeface="+mn-ea"/>
              </a:rPr>
              <a:t>RAID</a:t>
            </a:r>
            <a:r>
              <a:rPr lang="zh-CN" altLang="en-US" sz="2400" dirty="0">
                <a:solidFill>
                  <a:schemeClr val="tx1"/>
                </a:solidFill>
                <a:sym typeface="+mn-ea"/>
              </a:rPr>
              <a:t>标准 </a:t>
            </a:r>
            <a:r>
              <a:rPr lang="en-US" altLang="zh-CN" sz="2400" dirty="0">
                <a:solidFill>
                  <a:srgbClr val="FF00FF"/>
                </a:solidFill>
                <a:sym typeface="+mn-ea"/>
              </a:rPr>
              <a:t>7</a:t>
            </a:r>
            <a:r>
              <a:rPr lang="zh-CN" altLang="en-US" sz="2400" dirty="0">
                <a:solidFill>
                  <a:srgbClr val="FF00FF"/>
                </a:solidFill>
                <a:sym typeface="+mn-ea"/>
              </a:rPr>
              <a:t>级</a:t>
            </a:r>
            <a:r>
              <a:rPr lang="zh-CN" altLang="en-US" sz="2400" dirty="0">
                <a:solidFill>
                  <a:schemeClr val="tx1"/>
                </a:solidFill>
                <a:sym typeface="+mn-ea"/>
              </a:rPr>
              <a:t> </a:t>
            </a:r>
            <a:r>
              <a:rPr lang="en-US" altLang="zh-CN" sz="2400" dirty="0">
                <a:solidFill>
                  <a:schemeClr val="tx1"/>
                </a:solidFill>
                <a:sym typeface="+mn-ea"/>
              </a:rPr>
              <a:t>(RAID 0</a:t>
            </a:r>
            <a:r>
              <a:rPr lang="zh-CN" altLang="en-US" sz="2400" dirty="0">
                <a:solidFill>
                  <a:schemeClr val="tx1"/>
                </a:solidFill>
                <a:sym typeface="+mn-ea"/>
              </a:rPr>
              <a:t>～</a:t>
            </a:r>
            <a:r>
              <a:rPr lang="en-US" altLang="zh-CN" sz="2400" dirty="0">
                <a:solidFill>
                  <a:schemeClr val="tx1"/>
                </a:solidFill>
                <a:sym typeface="+mn-ea"/>
              </a:rPr>
              <a:t>RAID 6)</a:t>
            </a:r>
            <a:endParaRPr lang="en-US" altLang="zh-CN" sz="2400" dirty="0">
              <a:solidFill>
                <a:schemeClr val="tx1"/>
              </a:solidFill>
              <a:sym typeface="+mn-ea"/>
            </a:endParaRPr>
          </a:p>
          <a:p>
            <a:pPr marL="0" indent="0">
              <a:lnSpc>
                <a:spcPct val="120000"/>
              </a:lnSpc>
              <a:buFont typeface="Wingdings" panose="05000000000000000000" charset="0"/>
              <a:buNone/>
            </a:pPr>
            <a:r>
              <a:rPr lang="zh-CN" altLang="en-US" sz="2400" dirty="0">
                <a:sym typeface="+mn-ea"/>
              </a:rPr>
              <a:t>   </a:t>
            </a:r>
            <a:r>
              <a:rPr lang="zh-CN" altLang="en-US" sz="2400" dirty="0">
                <a:solidFill>
                  <a:schemeClr val="tx1"/>
                </a:solidFill>
                <a:sym typeface="+mn-ea"/>
              </a:rPr>
              <a:t>不同级别指出了不同</a:t>
            </a:r>
            <a:r>
              <a:rPr lang="zh-CN" altLang="en-US" sz="2400" dirty="0">
                <a:solidFill>
                  <a:srgbClr val="0000FF"/>
                </a:solidFill>
                <a:sym typeface="+mn-ea"/>
              </a:rPr>
              <a:t>存储容量</a:t>
            </a:r>
            <a:r>
              <a:rPr lang="zh-CN" altLang="en-US" sz="2400" dirty="0">
                <a:solidFill>
                  <a:schemeClr val="tx1"/>
                </a:solidFill>
                <a:sym typeface="+mn-ea"/>
              </a:rPr>
              <a:t>、</a:t>
            </a:r>
            <a:r>
              <a:rPr lang="zh-CN" altLang="en-US" sz="2400" dirty="0">
                <a:solidFill>
                  <a:srgbClr val="0000FF"/>
                </a:solidFill>
                <a:sym typeface="+mn-ea"/>
              </a:rPr>
              <a:t>可靠性</a:t>
            </a:r>
            <a:r>
              <a:rPr lang="zh-CN" altLang="en-US" sz="2400" dirty="0">
                <a:solidFill>
                  <a:schemeClr val="tx1"/>
                </a:solidFill>
                <a:sym typeface="+mn-ea"/>
              </a:rPr>
              <a:t>、</a:t>
            </a:r>
            <a:r>
              <a:rPr lang="zh-CN" altLang="en-US" sz="2400" dirty="0">
                <a:solidFill>
                  <a:srgbClr val="0000FF"/>
                </a:solidFill>
                <a:sym typeface="+mn-ea"/>
              </a:rPr>
              <a:t>数据传输能力</a:t>
            </a:r>
            <a:r>
              <a:rPr lang="zh-CN" altLang="en-US" sz="2400" dirty="0">
                <a:solidFill>
                  <a:schemeClr val="tx1"/>
                </a:solidFill>
                <a:sym typeface="+mn-ea"/>
              </a:rPr>
              <a:t>、</a:t>
            </a:r>
            <a:r>
              <a:rPr lang="en-US" altLang="zh-CN" sz="2400" dirty="0">
                <a:solidFill>
                  <a:srgbClr val="0000FF"/>
                </a:solidFill>
                <a:sym typeface="+mn-ea"/>
              </a:rPr>
              <a:t>I/O</a:t>
            </a:r>
            <a:r>
              <a:rPr lang="zh-CN" altLang="en-US" sz="2400" dirty="0">
                <a:solidFill>
                  <a:srgbClr val="0000FF"/>
                </a:solidFill>
                <a:sym typeface="+mn-ea"/>
              </a:rPr>
              <a:t>请求速率</a:t>
            </a:r>
            <a:r>
              <a:rPr lang="zh-CN" altLang="en-US" sz="2400" dirty="0">
                <a:solidFill>
                  <a:schemeClr val="tx1"/>
                </a:solidFill>
                <a:sym typeface="+mn-ea"/>
              </a:rPr>
              <a:t>等方面的应用需求。</a:t>
            </a:r>
            <a:endParaRPr lang="zh-CN" altLang="en-US" sz="2400" dirty="0">
              <a:solidFill>
                <a:schemeClr val="tx1"/>
              </a:solidFill>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7458" name="标题 147457"/>
          <p:cNvSpPr>
            <a:spLocks noGrp="1"/>
          </p:cNvSpPr>
          <p:nvPr>
            <p:ph type="title"/>
          </p:nvPr>
        </p:nvSpPr>
        <p:spPr>
          <a:xfrm>
            <a:off x="544830" y="0"/>
            <a:ext cx="7543800" cy="681355"/>
          </a:xfrm>
        </p:spPr>
        <p:txBody>
          <a:bodyPr anchor="ctr"/>
          <a:p>
            <a:r>
              <a:rPr lang="en-US" altLang="zh-CN" sz="4000" dirty="0">
                <a:solidFill>
                  <a:srgbClr val="FF0000"/>
                </a:solidFill>
                <a:sym typeface="+mn-ea"/>
              </a:rPr>
              <a:t>7.3.2  </a:t>
            </a:r>
            <a:r>
              <a:rPr lang="zh-CN" altLang="en-US" sz="4000" dirty="0">
                <a:sym typeface="+mn-ea"/>
              </a:rPr>
              <a:t>磁盘阵列</a:t>
            </a:r>
            <a:r>
              <a:rPr lang="en-US" altLang="zh-CN" sz="4000">
                <a:sym typeface="+mn-ea"/>
              </a:rPr>
              <a:t>RAID</a:t>
            </a:r>
            <a:endParaRPr lang="zh-CN" altLang="en-US" sz="4000" dirty="0"/>
          </a:p>
        </p:txBody>
      </p:sp>
      <p:pic>
        <p:nvPicPr>
          <p:cNvPr id="149508" name="图片 149507"/>
          <p:cNvPicPr>
            <a:picLocks noChangeAspect="1"/>
          </p:cNvPicPr>
          <p:nvPr/>
        </p:nvPicPr>
        <p:blipFill>
          <a:blip r:embed="rId1"/>
          <a:stretch>
            <a:fillRect/>
          </a:stretch>
        </p:blipFill>
        <p:spPr>
          <a:xfrm>
            <a:off x="179705" y="1700530"/>
            <a:ext cx="8843645" cy="4510405"/>
          </a:xfrm>
          <a:prstGeom prst="rect">
            <a:avLst/>
          </a:prstGeom>
          <a:noFill/>
          <a:ln w="9525">
            <a:noFill/>
          </a:ln>
        </p:spPr>
      </p:pic>
      <p:sp>
        <p:nvSpPr>
          <p:cNvPr id="149507" name="文本占位符 149506"/>
          <p:cNvSpPr>
            <a:spLocks noGrp="1"/>
          </p:cNvSpPr>
          <p:nvPr>
            <p:ph type="body" idx="1"/>
          </p:nvPr>
        </p:nvSpPr>
        <p:spPr>
          <a:xfrm>
            <a:off x="179705" y="1052830"/>
            <a:ext cx="8785225" cy="638175"/>
          </a:xfrm>
        </p:spPr>
        <p:txBody>
          <a:bodyPr/>
          <a:p>
            <a:r>
              <a:rPr lang="zh-CN" altLang="en-US" dirty="0"/>
              <a:t>图</a:t>
            </a:r>
            <a:r>
              <a:rPr lang="en-US" altLang="zh-CN" dirty="0"/>
              <a:t>7.10 RAID 0</a:t>
            </a:r>
            <a:r>
              <a:rPr lang="zh-CN" altLang="en-US" dirty="0"/>
              <a:t>级阵列的数据映射　</a:t>
            </a:r>
            <a:endParaRPr lang="zh-CN" altLang="en-US" dirty="0"/>
          </a:p>
        </p:txBody>
      </p:sp>
      <p:sp>
        <p:nvSpPr>
          <p:cNvPr id="7" name="文本框 6"/>
          <p:cNvSpPr txBox="1"/>
          <p:nvPr/>
        </p:nvSpPr>
        <p:spPr>
          <a:xfrm>
            <a:off x="6155690" y="4436745"/>
            <a:ext cx="2670810" cy="706755"/>
          </a:xfrm>
          <a:prstGeom prst="rect">
            <a:avLst/>
          </a:prstGeom>
          <a:noFill/>
        </p:spPr>
        <p:txBody>
          <a:bodyPr wrap="square" rtlCol="0">
            <a:spAutoFit/>
          </a:bodyPr>
          <a:p>
            <a:r>
              <a:rPr lang="zh-CN" sz="2000" b="1">
                <a:solidFill>
                  <a:srgbClr val="FF0000"/>
                </a:solidFill>
                <a:latin typeface="黑体" panose="02010609060101010101" charset="-122"/>
                <a:ea typeface="黑体" panose="02010609060101010101" charset="-122"/>
              </a:rPr>
              <a:t>并行交叉存储</a:t>
            </a:r>
            <a:endParaRPr lang="zh-CN" sz="2000" b="1">
              <a:solidFill>
                <a:srgbClr val="FF0000"/>
              </a:solidFill>
              <a:latin typeface="黑体" panose="02010609060101010101" charset="-122"/>
              <a:ea typeface="黑体" panose="02010609060101010101" charset="-122"/>
            </a:endParaRPr>
          </a:p>
          <a:p>
            <a:r>
              <a:rPr lang="zh-CN" sz="2000" b="1">
                <a:solidFill>
                  <a:srgbClr val="FF0000"/>
                </a:solidFill>
                <a:latin typeface="黑体" panose="02010609060101010101" charset="-122"/>
                <a:ea typeface="黑体" panose="02010609060101010101" charset="-122"/>
              </a:rPr>
              <a:t>较少</a:t>
            </a:r>
            <a:r>
              <a:rPr lang="en-US" altLang="zh-CN" sz="2000" b="1">
                <a:solidFill>
                  <a:srgbClr val="FF0000"/>
                </a:solidFill>
                <a:latin typeface="黑体" panose="02010609060101010101" charset="-122"/>
                <a:ea typeface="黑体" panose="02010609060101010101" charset="-122"/>
              </a:rPr>
              <a:t>I/O</a:t>
            </a:r>
            <a:r>
              <a:rPr lang="zh-CN" altLang="en-US" sz="2000" b="1">
                <a:solidFill>
                  <a:srgbClr val="FF0000"/>
                </a:solidFill>
                <a:latin typeface="黑体" panose="02010609060101010101" charset="-122"/>
                <a:ea typeface="黑体" panose="02010609060101010101" charset="-122"/>
              </a:rPr>
              <a:t>传输</a:t>
            </a:r>
            <a:r>
              <a:rPr lang="zh-CN" altLang="en-US" sz="2000" b="1">
                <a:solidFill>
                  <a:srgbClr val="FF0000"/>
                </a:solidFill>
                <a:latin typeface="黑体" panose="02010609060101010101" charset="-122"/>
                <a:ea typeface="黑体" panose="02010609060101010101" charset="-122"/>
              </a:rPr>
              <a:t>事件</a:t>
            </a:r>
            <a:endParaRPr lang="zh-CN" altLang="en-US" sz="2000" b="1">
              <a:solidFill>
                <a:srgbClr val="FF0000"/>
              </a:solidFill>
              <a:latin typeface="黑体" panose="02010609060101010101" charset="-122"/>
              <a:ea typeface="黑体" panose="02010609060101010101"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7458" name="标题 147457"/>
          <p:cNvSpPr>
            <a:spLocks noGrp="1"/>
          </p:cNvSpPr>
          <p:nvPr>
            <p:ph type="title"/>
          </p:nvPr>
        </p:nvSpPr>
        <p:spPr>
          <a:xfrm>
            <a:off x="544830" y="0"/>
            <a:ext cx="7543800" cy="681355"/>
          </a:xfrm>
        </p:spPr>
        <p:txBody>
          <a:bodyPr anchor="ctr"/>
          <a:p>
            <a:r>
              <a:rPr lang="zh-CN" altLang="en-US" sz="4000" dirty="0">
                <a:solidFill>
                  <a:srgbClr val="FF0000"/>
                </a:solidFill>
                <a:sym typeface="+mn-ea"/>
              </a:rPr>
              <a:t>常见的外设（自学</a:t>
            </a:r>
            <a:r>
              <a:rPr lang="zh-CN" altLang="en-US" sz="4000" dirty="0">
                <a:solidFill>
                  <a:srgbClr val="FF0000"/>
                </a:solidFill>
                <a:sym typeface="+mn-ea"/>
              </a:rPr>
              <a:t>）</a:t>
            </a:r>
            <a:endParaRPr lang="zh-CN" altLang="en-US" sz="4000" dirty="0">
              <a:solidFill>
                <a:srgbClr val="FF0000"/>
              </a:solidFill>
              <a:sym typeface="+mn-ea"/>
            </a:endParaRPr>
          </a:p>
        </p:txBody>
      </p:sp>
      <p:sp>
        <p:nvSpPr>
          <p:cNvPr id="149507" name="文本占位符 149506"/>
          <p:cNvSpPr>
            <a:spLocks noGrp="1"/>
          </p:cNvSpPr>
          <p:nvPr>
            <p:ph type="body" idx="1"/>
          </p:nvPr>
        </p:nvSpPr>
        <p:spPr>
          <a:xfrm>
            <a:off x="179705" y="1052830"/>
            <a:ext cx="8785225" cy="2030730"/>
          </a:xfrm>
        </p:spPr>
        <p:txBody>
          <a:bodyPr/>
          <a:p>
            <a:pPr marL="0" indent="0">
              <a:lnSpc>
                <a:spcPct val="170000"/>
              </a:lnSpc>
              <a:buNone/>
            </a:pPr>
            <a:r>
              <a:rPr lang="zh-CN" altLang="en-US" dirty="0"/>
              <a:t>输出设备：</a:t>
            </a:r>
            <a:r>
              <a:rPr lang="zh-CN" altLang="en-US" dirty="0">
                <a:solidFill>
                  <a:schemeClr val="tx1"/>
                </a:solidFill>
              </a:rPr>
              <a:t>显示器、打印机</a:t>
            </a:r>
            <a:endParaRPr lang="zh-CN" altLang="en-US" dirty="0">
              <a:solidFill>
                <a:schemeClr val="tx1"/>
              </a:solidFill>
            </a:endParaRPr>
          </a:p>
          <a:p>
            <a:pPr marL="0" indent="0">
              <a:lnSpc>
                <a:spcPct val="170000"/>
              </a:lnSpc>
              <a:buNone/>
            </a:pPr>
            <a:r>
              <a:rPr lang="zh-CN" altLang="en-US" dirty="0"/>
              <a:t>输入设备：</a:t>
            </a:r>
            <a:r>
              <a:rPr lang="zh-CN" altLang="en-US" dirty="0">
                <a:solidFill>
                  <a:schemeClr val="tx1"/>
                </a:solidFill>
              </a:rPr>
              <a:t>键盘、鼠标</a:t>
            </a:r>
            <a:r>
              <a:rPr lang="zh-CN" altLang="en-US" dirty="0"/>
              <a:t>　</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
        <p:nvSpPr>
          <p:cNvPr id="5124" name="Rectangle 3"/>
          <p:cNvSpPr>
            <a:spLocks noGrp="1"/>
          </p:cNvSpPr>
          <p:nvPr>
            <p:ph idx="1"/>
          </p:nvPr>
        </p:nvSpPr>
        <p:spPr>
          <a:xfrm>
            <a:off x="107950" y="764540"/>
            <a:ext cx="8946515" cy="4411345"/>
          </a:xfrm>
        </p:spPr>
        <p:txBody>
          <a:bodyPr vert="horz" wrap="square" lIns="91440" tIns="45720" rIns="91440" bIns="45720" anchor="t"/>
          <a:lstStyle/>
          <a:p>
            <a:pPr eaLnBrk="1" hangingPunct="1">
              <a:lnSpc>
                <a:spcPct val="140000"/>
              </a:lnSpc>
              <a:buNone/>
            </a:pPr>
            <a:r>
              <a:rPr lang="en-US" altLang="zh-CN" sz="4000" dirty="0"/>
              <a:t>7.1.1 </a:t>
            </a:r>
            <a:r>
              <a:rPr lang="zh-CN" altLang="en-US" sz="4000" dirty="0">
                <a:solidFill>
                  <a:schemeClr val="tx1"/>
                </a:solidFill>
              </a:rPr>
              <a:t>外围设备的一般功能</a:t>
            </a:r>
            <a:endParaRPr lang="en-US" altLang="zh-CN" sz="4000" dirty="0">
              <a:solidFill>
                <a:schemeClr val="tx1"/>
              </a:solidFill>
            </a:endParaRPr>
          </a:p>
          <a:p>
            <a:pPr eaLnBrk="1" hangingPunct="1">
              <a:lnSpc>
                <a:spcPct val="140000"/>
              </a:lnSpc>
              <a:buFont typeface="Wingdings" panose="05000000000000000000" charset="0"/>
              <a:buChar char="n"/>
            </a:pPr>
            <a:r>
              <a:rPr lang="zh-CN" altLang="en-US" sz="2400" dirty="0">
                <a:solidFill>
                  <a:srgbClr val="FF0000"/>
                </a:solidFill>
                <a:sym typeface="+mn-ea"/>
              </a:rPr>
              <a:t>外围设备的</a:t>
            </a:r>
            <a:r>
              <a:rPr lang="zh-CN" altLang="en-US" sz="2400" dirty="0">
                <a:solidFill>
                  <a:srgbClr val="FF0000"/>
                </a:solidFill>
              </a:rPr>
              <a:t>定义：</a:t>
            </a:r>
            <a:r>
              <a:rPr lang="zh-CN" altLang="en-US" sz="2400" dirty="0">
                <a:solidFill>
                  <a:schemeClr val="tx1"/>
                </a:solidFill>
                <a:sym typeface="+mn-ea"/>
              </a:rPr>
              <a:t>除了</a:t>
            </a:r>
            <a:r>
              <a:rPr lang="en-US" altLang="zh-CN" sz="2400" dirty="0">
                <a:solidFill>
                  <a:srgbClr val="FF00FF"/>
                </a:solidFill>
                <a:sym typeface="+mn-ea"/>
              </a:rPr>
              <a:t>CPU</a:t>
            </a:r>
            <a:r>
              <a:rPr lang="zh-CN" altLang="en-US" sz="2400" dirty="0">
                <a:solidFill>
                  <a:schemeClr val="tx1"/>
                </a:solidFill>
                <a:sym typeface="+mn-ea"/>
              </a:rPr>
              <a:t>和</a:t>
            </a:r>
            <a:r>
              <a:rPr lang="zh-CN" altLang="en-US" sz="2400" dirty="0">
                <a:solidFill>
                  <a:srgbClr val="FF00FF"/>
                </a:solidFill>
                <a:sym typeface="+mn-ea"/>
              </a:rPr>
              <a:t>主存</a:t>
            </a:r>
            <a:r>
              <a:rPr lang="zh-CN" altLang="en-US" sz="2400" dirty="0">
                <a:solidFill>
                  <a:schemeClr val="tx1"/>
                </a:solidFill>
                <a:sym typeface="+mn-ea"/>
              </a:rPr>
              <a:t>外，计算机系统的每一部分都可作为一个</a:t>
            </a:r>
            <a:r>
              <a:rPr lang="zh-CN" altLang="en-US" sz="2400" dirty="0">
                <a:solidFill>
                  <a:srgbClr val="FF00FF"/>
                </a:solidFill>
                <a:sym typeface="+mn-ea"/>
              </a:rPr>
              <a:t>外围设备</a:t>
            </a:r>
            <a:r>
              <a:rPr lang="zh-CN" altLang="en-US" sz="2400" dirty="0">
                <a:solidFill>
                  <a:schemeClr val="tx1"/>
                </a:solidFill>
                <a:sym typeface="+mn-ea"/>
              </a:rPr>
              <a:t>来看待。</a:t>
            </a:r>
            <a:endParaRPr lang="zh-CN" altLang="en-US" sz="2400" dirty="0">
              <a:solidFill>
                <a:schemeClr val="tx1"/>
              </a:solidFill>
              <a:sym typeface="+mn-ea"/>
            </a:endParaRPr>
          </a:p>
          <a:p>
            <a:pPr eaLnBrk="1" hangingPunct="1">
              <a:lnSpc>
                <a:spcPct val="140000"/>
              </a:lnSpc>
              <a:buFont typeface="Wingdings" panose="05000000000000000000" charset="0"/>
              <a:buChar char="n"/>
            </a:pPr>
            <a:r>
              <a:rPr lang="zh-CN" altLang="en-US" sz="2400" dirty="0">
                <a:solidFill>
                  <a:srgbClr val="FF0000"/>
                </a:solidFill>
                <a:sym typeface="+mn-ea"/>
              </a:rPr>
              <a:t>外围设备的</a:t>
            </a:r>
            <a:r>
              <a:rPr lang="zh-CN" altLang="en-US" sz="2400" dirty="0">
                <a:solidFill>
                  <a:srgbClr val="FF0000"/>
                </a:solidFill>
              </a:rPr>
              <a:t>功能：</a:t>
            </a:r>
            <a:r>
              <a:rPr lang="zh-CN" altLang="en-US" sz="2400" dirty="0">
                <a:solidFill>
                  <a:srgbClr val="0000FF"/>
                </a:solidFill>
                <a:sym typeface="+mn-ea"/>
              </a:rPr>
              <a:t>在计算机和其他机器之间，以及计算机与用户之间提供联系。</a:t>
            </a:r>
            <a:endParaRPr lang="zh-CN" altLang="en-US" sz="2400" dirty="0">
              <a:solidFill>
                <a:srgbClr val="0000FF"/>
              </a:solidFill>
              <a:sym typeface="+mn-ea"/>
            </a:endParaRPr>
          </a:p>
          <a:p>
            <a:pPr eaLnBrk="1" hangingPunct="1">
              <a:lnSpc>
                <a:spcPct val="140000"/>
              </a:lnSpc>
              <a:buFont typeface="Wingdings" panose="05000000000000000000" charset="0"/>
              <a:buChar char="n"/>
            </a:pPr>
            <a:r>
              <a:rPr lang="zh-CN" altLang="en-US" sz="2400" dirty="0">
                <a:solidFill>
                  <a:srgbClr val="FF0000"/>
                </a:solidFill>
                <a:sym typeface="+mn-ea"/>
              </a:rPr>
              <a:t>外围设备（磁盘）的基本组成：</a:t>
            </a:r>
            <a:endParaRPr lang="zh-CN" altLang="en-US" sz="2400" dirty="0">
              <a:solidFill>
                <a:srgbClr val="FF0000"/>
              </a:solidFill>
              <a:sym typeface="+mn-ea"/>
            </a:endParaRPr>
          </a:p>
          <a:p>
            <a:pPr marL="344170" lvl="1" indent="0">
              <a:lnSpc>
                <a:spcPct val="140000"/>
              </a:lnSpc>
              <a:buNone/>
            </a:pPr>
            <a:r>
              <a:rPr lang="en-US" altLang="zh-CN" sz="2400" dirty="0">
                <a:sym typeface="+mn-ea"/>
              </a:rPr>
              <a:t>(1)</a:t>
            </a:r>
            <a:r>
              <a:rPr lang="zh-CN" altLang="en-US" sz="2400" dirty="0">
                <a:solidFill>
                  <a:srgbClr val="FF00FF"/>
                </a:solidFill>
                <a:sym typeface="+mn-ea"/>
              </a:rPr>
              <a:t>存储介质</a:t>
            </a:r>
            <a:r>
              <a:rPr lang="zh-CN" altLang="en-US" sz="2400" dirty="0">
                <a:sym typeface="+mn-ea"/>
              </a:rPr>
              <a:t>：</a:t>
            </a:r>
            <a:r>
              <a:rPr lang="zh-CN" altLang="en-US" sz="2400" dirty="0">
                <a:sym typeface="+mn-ea"/>
              </a:rPr>
              <a:t>保存信息</a:t>
            </a:r>
            <a:endParaRPr lang="zh-CN" altLang="en-US" sz="2400" dirty="0"/>
          </a:p>
          <a:p>
            <a:pPr marL="344170" lvl="1" indent="0">
              <a:lnSpc>
                <a:spcPct val="140000"/>
              </a:lnSpc>
              <a:buNone/>
            </a:pPr>
            <a:r>
              <a:rPr lang="en-US" altLang="zh-CN" sz="2400" dirty="0">
                <a:sym typeface="+mn-ea"/>
              </a:rPr>
              <a:t>(2)</a:t>
            </a:r>
            <a:r>
              <a:rPr lang="zh-CN" altLang="en-US" sz="2400" dirty="0">
                <a:solidFill>
                  <a:srgbClr val="FF00FF"/>
                </a:solidFill>
                <a:sym typeface="+mn-ea"/>
              </a:rPr>
              <a:t>驱动装置</a:t>
            </a:r>
            <a:r>
              <a:rPr lang="zh-CN" altLang="en-US" sz="2400" dirty="0">
                <a:sym typeface="+mn-ea"/>
              </a:rPr>
              <a:t>：移动存储介质（如</a:t>
            </a:r>
            <a:r>
              <a:rPr lang="zh-CN" altLang="en-US" sz="2400" dirty="0">
                <a:sym typeface="+mn-ea"/>
              </a:rPr>
              <a:t>驱动装置转动磁盘并进行定位</a:t>
            </a:r>
            <a:endParaRPr lang="zh-CN" altLang="en-US" sz="2400" dirty="0"/>
          </a:p>
          <a:p>
            <a:pPr marL="344170" lvl="1" indent="0">
              <a:lnSpc>
                <a:spcPct val="140000"/>
              </a:lnSpc>
              <a:buNone/>
            </a:pPr>
            <a:r>
              <a:rPr lang="en-US" altLang="zh-CN" sz="2400" dirty="0">
                <a:sym typeface="+mn-ea"/>
              </a:rPr>
              <a:t>(3)</a:t>
            </a:r>
            <a:r>
              <a:rPr lang="zh-CN" altLang="en-US" sz="2400" dirty="0">
                <a:solidFill>
                  <a:srgbClr val="FF00FF"/>
                </a:solidFill>
                <a:sym typeface="+mn-ea"/>
              </a:rPr>
              <a:t>控制电路：</a:t>
            </a:r>
            <a:r>
              <a:rPr lang="zh-CN" altLang="en-US" sz="2400" dirty="0">
                <a:sym typeface="+mn-ea"/>
              </a:rPr>
              <a:t>向存储介质发送数据或从存储介质接受数据</a:t>
            </a:r>
            <a:endParaRPr lang="zh-CN" altLang="en-US" sz="2400" dirty="0"/>
          </a:p>
          <a:p>
            <a:pPr eaLnBrk="1" hangingPunct="1">
              <a:buNone/>
            </a:pPr>
            <a:endParaRPr lang="zh-CN" altLang="en-US" sz="2400" dirty="0">
              <a:solidFill>
                <a:schemeClr val="tx1"/>
              </a:solidFill>
              <a:sym typeface="+mn-ea"/>
            </a:endParaRPr>
          </a:p>
        </p:txBody>
      </p:sp>
      <p:sp>
        <p:nvSpPr>
          <p:cNvPr id="5123" name="Rectangle 2"/>
          <p:cNvSpPr>
            <a:spLocks noGrp="1"/>
          </p:cNvSpPr>
          <p:nvPr>
            <p:ph type="title"/>
          </p:nvPr>
        </p:nvSpPr>
        <p:spPr>
          <a:xfrm>
            <a:off x="35560" y="0"/>
            <a:ext cx="7543800" cy="824230"/>
          </a:xfrm>
        </p:spPr>
        <p:txBody>
          <a:bodyPr vert="horz" wrap="square" lIns="91440" tIns="45720" rIns="91440" bIns="45720" anchor="b"/>
          <a:lstStyle/>
          <a:p>
            <a:pPr eaLnBrk="1" hangingPunct="1"/>
            <a:r>
              <a:rPr lang="en-US" altLang="zh-CN" dirty="0">
                <a:cs typeface="Arial" panose="020B0604020202020204" pitchFamily="34" charset="0"/>
              </a:rPr>
              <a:t>7.1</a:t>
            </a:r>
            <a:r>
              <a:rPr lang="zh-CN" altLang="en-US" dirty="0"/>
              <a:t>外围设备概述</a:t>
            </a: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习题</a:t>
            </a:r>
            <a:endParaRPr lang="zh-CN" altLang="en-US"/>
          </a:p>
        </p:txBody>
      </p:sp>
      <p:sp>
        <p:nvSpPr>
          <p:cNvPr id="3" name="内容占位符 2"/>
          <p:cNvSpPr>
            <a:spLocks noGrp="1"/>
          </p:cNvSpPr>
          <p:nvPr>
            <p:ph idx="1"/>
          </p:nvPr>
        </p:nvSpPr>
        <p:spPr/>
        <p:txBody>
          <a:bodyPr/>
          <a:lstStyle/>
          <a:p>
            <a:pPr marL="0" indent="0">
              <a:buNone/>
            </a:pPr>
            <a:r>
              <a:rPr lang="zh-CN" altLang="en-US"/>
              <a:t>题</a:t>
            </a:r>
            <a:r>
              <a:rPr lang="en-US" altLang="zh-CN"/>
              <a:t>1</a:t>
            </a:r>
            <a:r>
              <a:rPr lang="zh-CN" altLang="en-US"/>
              <a:t>、</a:t>
            </a:r>
            <a:r>
              <a:rPr lang="zh-CN" altLang="en-US">
                <a:solidFill>
                  <a:schemeClr val="tx1"/>
                </a:solidFill>
              </a:rPr>
              <a:t>在磁盘存储器中，查找时间是（ A ）。</a:t>
            </a:r>
            <a:endParaRPr lang="zh-CN" altLang="en-US">
              <a:solidFill>
                <a:schemeClr val="tx1"/>
              </a:solidFill>
            </a:endParaRPr>
          </a:p>
          <a:p>
            <a:pPr marL="0" indent="0">
              <a:buNone/>
            </a:pPr>
            <a:r>
              <a:rPr lang="zh-CN" altLang="en-US">
                <a:solidFill>
                  <a:schemeClr val="tx1"/>
                </a:solidFill>
              </a:rPr>
              <a:t>A．使磁头移动到要找的柱面上所需的时间；</a:t>
            </a:r>
            <a:endParaRPr lang="zh-CN" altLang="en-US">
              <a:solidFill>
                <a:schemeClr val="tx1"/>
              </a:solidFill>
            </a:endParaRPr>
          </a:p>
          <a:p>
            <a:pPr marL="0" indent="0">
              <a:buNone/>
            </a:pPr>
            <a:r>
              <a:rPr lang="zh-CN" altLang="en-US">
                <a:solidFill>
                  <a:schemeClr val="tx1"/>
                </a:solidFill>
              </a:rPr>
              <a:t>B．在磁道上找到要找的扇区所需的时间；</a:t>
            </a:r>
            <a:endParaRPr lang="zh-CN" altLang="en-US">
              <a:solidFill>
                <a:schemeClr val="tx1"/>
              </a:solidFill>
            </a:endParaRPr>
          </a:p>
          <a:p>
            <a:pPr marL="0" indent="0">
              <a:buNone/>
            </a:pPr>
            <a:r>
              <a:rPr lang="zh-CN" altLang="en-US">
                <a:solidFill>
                  <a:schemeClr val="tx1"/>
                </a:solidFill>
              </a:rPr>
              <a:t>C．在扇区中找到要找的数据所需的时间。</a:t>
            </a:r>
            <a:endParaRPr lang="zh-CN" altLang="en-US">
              <a:solidFill>
                <a:schemeClr val="tx1"/>
              </a:solidFill>
            </a:endParaRPr>
          </a:p>
          <a:p>
            <a:pPr marL="0" indent="0">
              <a:buNone/>
            </a:pPr>
            <a:r>
              <a:rPr lang="zh-CN" altLang="en-US">
                <a:solidFill>
                  <a:schemeClr val="tx1"/>
                </a:solidFill>
              </a:rPr>
              <a:t>D．以上都不对。</a:t>
            </a:r>
            <a:endParaRPr lang="zh-CN" altLang="en-US">
              <a:solidFill>
                <a:schemeClr val="tx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习题</a:t>
            </a:r>
            <a:endParaRPr lang="zh-CN" altLang="en-US"/>
          </a:p>
        </p:txBody>
      </p:sp>
      <p:sp>
        <p:nvSpPr>
          <p:cNvPr id="3" name="内容占位符 2"/>
          <p:cNvSpPr>
            <a:spLocks noGrp="1"/>
          </p:cNvSpPr>
          <p:nvPr>
            <p:ph idx="1"/>
          </p:nvPr>
        </p:nvSpPr>
        <p:spPr/>
        <p:txBody>
          <a:bodyPr/>
          <a:lstStyle/>
          <a:p>
            <a:pPr marL="0" indent="0">
              <a:buNone/>
            </a:pPr>
            <a:r>
              <a:rPr lang="zh-CN" altLang="en-US"/>
              <a:t>题</a:t>
            </a:r>
            <a:r>
              <a:rPr lang="en-US" altLang="zh-CN"/>
              <a:t>2</a:t>
            </a:r>
            <a:r>
              <a:rPr lang="zh-CN" altLang="en-US"/>
              <a:t>、</a:t>
            </a:r>
            <a:r>
              <a:rPr lang="zh-CN" altLang="en-US">
                <a:solidFill>
                  <a:schemeClr val="tx1"/>
                </a:solidFill>
              </a:rPr>
              <a:t>在常用磁盘中，(C )。</a:t>
            </a:r>
            <a:endParaRPr lang="zh-CN" altLang="en-US">
              <a:solidFill>
                <a:schemeClr val="tx1"/>
              </a:solidFill>
            </a:endParaRPr>
          </a:p>
          <a:p>
            <a:pPr marL="0" indent="0">
              <a:buNone/>
            </a:pPr>
            <a:r>
              <a:rPr lang="en-US" altLang="zh-CN">
                <a:solidFill>
                  <a:schemeClr val="tx1"/>
                </a:solidFill>
              </a:rPr>
              <a:t>A</a:t>
            </a:r>
            <a:r>
              <a:rPr lang="zh-CN" altLang="en-US">
                <a:solidFill>
                  <a:schemeClr val="tx1"/>
                </a:solidFill>
              </a:rPr>
              <a:t>、外圈磁道容量大于内圈磁道容量     </a:t>
            </a:r>
            <a:endParaRPr lang="zh-CN" altLang="en-US">
              <a:solidFill>
                <a:schemeClr val="tx1"/>
              </a:solidFill>
            </a:endParaRPr>
          </a:p>
          <a:p>
            <a:pPr marL="0" indent="0">
              <a:buNone/>
            </a:pPr>
            <a:r>
              <a:rPr lang="en-US" altLang="zh-CN">
                <a:solidFill>
                  <a:schemeClr val="tx1"/>
                </a:solidFill>
              </a:rPr>
              <a:t>B</a:t>
            </a:r>
            <a:r>
              <a:rPr lang="zh-CN" altLang="en-US">
                <a:solidFill>
                  <a:schemeClr val="tx1"/>
                </a:solidFill>
              </a:rPr>
              <a:t>、各道容量不等</a:t>
            </a:r>
            <a:endParaRPr lang="zh-CN" altLang="en-US">
              <a:solidFill>
                <a:schemeClr val="tx1"/>
              </a:solidFill>
            </a:endParaRPr>
          </a:p>
          <a:p>
            <a:pPr marL="0" indent="0">
              <a:buNone/>
            </a:pPr>
            <a:r>
              <a:rPr lang="en-US" altLang="zh-CN">
                <a:solidFill>
                  <a:schemeClr val="tx1"/>
                </a:solidFill>
              </a:rPr>
              <a:t>C</a:t>
            </a:r>
            <a:r>
              <a:rPr lang="zh-CN" altLang="en-US">
                <a:solidFill>
                  <a:schemeClr val="tx1"/>
                </a:solidFill>
              </a:rPr>
              <a:t>、各磁道容量相同 </a:t>
            </a:r>
            <a:endParaRPr lang="zh-CN" altLang="en-US">
              <a:solidFill>
                <a:schemeClr val="tx1"/>
              </a:solidFill>
            </a:endParaRPr>
          </a:p>
          <a:p>
            <a:pPr marL="0" indent="0">
              <a:buNone/>
            </a:pPr>
            <a:r>
              <a:rPr lang="en-US" altLang="zh-CN">
                <a:solidFill>
                  <a:schemeClr val="tx1"/>
                </a:solidFill>
              </a:rPr>
              <a:t>D</a:t>
            </a:r>
            <a:r>
              <a:rPr lang="zh-CN" altLang="en-US">
                <a:solidFill>
                  <a:schemeClr val="tx1"/>
                </a:solidFill>
              </a:rPr>
              <a:t>、内圈磁道容量大于外圈磁道容量</a:t>
            </a:r>
            <a:endParaRPr lang="zh-CN" altLang="en-US">
              <a:solidFill>
                <a:schemeClr val="tx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习题</a:t>
            </a:r>
            <a:endParaRPr lang="zh-CN" altLang="en-US"/>
          </a:p>
        </p:txBody>
      </p:sp>
      <p:sp>
        <p:nvSpPr>
          <p:cNvPr id="3" name="内容占位符 2"/>
          <p:cNvSpPr>
            <a:spLocks noGrp="1"/>
          </p:cNvSpPr>
          <p:nvPr>
            <p:ph idx="1"/>
          </p:nvPr>
        </p:nvSpPr>
        <p:spPr>
          <a:xfrm>
            <a:off x="457200" y="1223328"/>
            <a:ext cx="8229600" cy="4411662"/>
          </a:xfrm>
        </p:spPr>
        <p:txBody>
          <a:bodyPr/>
          <a:lstStyle/>
          <a:p>
            <a:pPr marL="0" indent="0">
              <a:buNone/>
            </a:pPr>
            <a:r>
              <a:rPr lang="zh-CN" altLang="en-US"/>
              <a:t>题</a:t>
            </a:r>
            <a:r>
              <a:rPr lang="en-US" altLang="zh-CN"/>
              <a:t>3</a:t>
            </a:r>
            <a:r>
              <a:rPr lang="zh-CN" altLang="en-US"/>
              <a:t>、</a:t>
            </a:r>
            <a:r>
              <a:rPr lang="zh-CN" altLang="en-US">
                <a:solidFill>
                  <a:schemeClr val="tx1"/>
                </a:solidFill>
              </a:rPr>
              <a:t>在下列设备中，属于图形输入设备的是(   C   )。</a:t>
            </a:r>
            <a:endParaRPr lang="zh-CN" altLang="en-US">
              <a:solidFill>
                <a:schemeClr val="tx1"/>
              </a:solidFill>
            </a:endParaRPr>
          </a:p>
          <a:p>
            <a:pPr marL="0" indent="0">
              <a:buNone/>
            </a:pPr>
            <a:r>
              <a:rPr lang="zh-CN" altLang="en-US">
                <a:solidFill>
                  <a:schemeClr val="tx1"/>
                </a:solidFill>
              </a:rPr>
              <a:t>A.键盘        </a:t>
            </a:r>
            <a:endParaRPr lang="zh-CN" altLang="en-US">
              <a:solidFill>
                <a:schemeClr val="tx1"/>
              </a:solidFill>
            </a:endParaRPr>
          </a:p>
          <a:p>
            <a:pPr marL="0" indent="0">
              <a:buNone/>
            </a:pPr>
            <a:r>
              <a:rPr lang="zh-CN" altLang="en-US">
                <a:solidFill>
                  <a:schemeClr val="tx1"/>
                </a:solidFill>
              </a:rPr>
              <a:t>B.打印机     </a:t>
            </a:r>
            <a:endParaRPr lang="zh-CN" altLang="en-US">
              <a:solidFill>
                <a:schemeClr val="tx1"/>
              </a:solidFill>
            </a:endParaRPr>
          </a:p>
          <a:p>
            <a:pPr marL="0" indent="0">
              <a:buNone/>
            </a:pPr>
            <a:r>
              <a:rPr lang="zh-CN" altLang="en-US">
                <a:solidFill>
                  <a:schemeClr val="tx1"/>
                </a:solidFill>
              </a:rPr>
              <a:t>C.数字化仪          </a:t>
            </a:r>
            <a:endParaRPr lang="zh-CN" altLang="en-US">
              <a:solidFill>
                <a:schemeClr val="tx1"/>
              </a:solidFill>
            </a:endParaRPr>
          </a:p>
          <a:p>
            <a:pPr marL="0" indent="0">
              <a:buNone/>
            </a:pPr>
            <a:r>
              <a:rPr lang="zh-CN" altLang="en-US">
                <a:solidFill>
                  <a:schemeClr val="tx1"/>
                </a:solidFill>
              </a:rPr>
              <a:t>D.显示器</a:t>
            </a:r>
            <a:endParaRPr lang="zh-CN" altLang="en-US">
              <a:solidFill>
                <a:schemeClr val="tx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习题</a:t>
            </a:r>
            <a:endParaRPr lang="zh-CN" altLang="en-US"/>
          </a:p>
        </p:txBody>
      </p:sp>
      <p:sp>
        <p:nvSpPr>
          <p:cNvPr id="3" name="内容占位符 2"/>
          <p:cNvSpPr>
            <a:spLocks noGrp="1"/>
          </p:cNvSpPr>
          <p:nvPr>
            <p:ph idx="1"/>
          </p:nvPr>
        </p:nvSpPr>
        <p:spPr>
          <a:xfrm>
            <a:off x="457200" y="1223328"/>
            <a:ext cx="8229600" cy="4411662"/>
          </a:xfrm>
        </p:spPr>
        <p:txBody>
          <a:bodyPr/>
          <a:lstStyle/>
          <a:p>
            <a:pPr marL="0" indent="0">
              <a:buNone/>
            </a:pPr>
            <a:r>
              <a:rPr lang="zh-CN" altLang="en-US"/>
              <a:t>题</a:t>
            </a:r>
            <a:r>
              <a:rPr lang="en-US" altLang="zh-CN"/>
              <a:t>4</a:t>
            </a:r>
            <a:r>
              <a:rPr lang="zh-CN" altLang="en-US"/>
              <a:t>、</a:t>
            </a:r>
            <a:r>
              <a:rPr lang="zh-CN" altLang="en-US">
                <a:solidFill>
                  <a:schemeClr val="tx1"/>
                </a:solidFill>
              </a:rPr>
              <a:t>在计算机系统中外围设备一般通过以下哪个部件与主板的系统总线相连(A)   </a:t>
            </a:r>
            <a:endParaRPr lang="zh-CN" altLang="en-US">
              <a:solidFill>
                <a:schemeClr val="tx1"/>
              </a:solidFill>
            </a:endParaRPr>
          </a:p>
          <a:p>
            <a:pPr marL="0" indent="0">
              <a:buNone/>
            </a:pPr>
            <a:r>
              <a:rPr lang="zh-CN" altLang="en-US">
                <a:solidFill>
                  <a:schemeClr val="tx1"/>
                </a:solidFill>
              </a:rPr>
              <a:t>A、适配器        </a:t>
            </a:r>
            <a:endParaRPr lang="zh-CN" altLang="en-US">
              <a:solidFill>
                <a:schemeClr val="tx1"/>
              </a:solidFill>
            </a:endParaRPr>
          </a:p>
          <a:p>
            <a:pPr marL="0" indent="0">
              <a:buNone/>
            </a:pPr>
            <a:r>
              <a:rPr lang="zh-CN" altLang="en-US">
                <a:solidFill>
                  <a:schemeClr val="tx1"/>
                </a:solidFill>
              </a:rPr>
              <a:t>B、存储器        </a:t>
            </a:r>
            <a:endParaRPr lang="zh-CN" altLang="en-US">
              <a:solidFill>
                <a:schemeClr val="tx1"/>
              </a:solidFill>
            </a:endParaRPr>
          </a:p>
          <a:p>
            <a:pPr marL="0" indent="0">
              <a:buNone/>
            </a:pPr>
            <a:r>
              <a:rPr lang="zh-CN" altLang="en-US">
                <a:solidFill>
                  <a:schemeClr val="tx1"/>
                </a:solidFill>
              </a:rPr>
              <a:t>C、计数器        </a:t>
            </a:r>
            <a:endParaRPr lang="zh-CN" altLang="en-US">
              <a:solidFill>
                <a:schemeClr val="tx1"/>
              </a:solidFill>
            </a:endParaRPr>
          </a:p>
          <a:p>
            <a:pPr marL="0" indent="0">
              <a:buNone/>
            </a:pPr>
            <a:r>
              <a:rPr lang="zh-CN" altLang="en-US">
                <a:solidFill>
                  <a:schemeClr val="tx1"/>
                </a:solidFill>
              </a:rPr>
              <a:t>D、寄存器</a:t>
            </a:r>
            <a:endParaRPr lang="zh-CN" altLang="en-US">
              <a:solidFill>
                <a:schemeClr val="tx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习题</a:t>
            </a:r>
            <a:endParaRPr lang="zh-CN" altLang="en-US"/>
          </a:p>
        </p:txBody>
      </p:sp>
      <p:sp>
        <p:nvSpPr>
          <p:cNvPr id="3" name="内容占位符 2"/>
          <p:cNvSpPr>
            <a:spLocks noGrp="1"/>
          </p:cNvSpPr>
          <p:nvPr>
            <p:ph idx="1"/>
          </p:nvPr>
        </p:nvSpPr>
        <p:spPr>
          <a:xfrm>
            <a:off x="457200" y="1223328"/>
            <a:ext cx="8229600" cy="4411662"/>
          </a:xfrm>
        </p:spPr>
        <p:txBody>
          <a:bodyPr/>
          <a:lstStyle/>
          <a:p>
            <a:pPr marL="0" indent="0">
              <a:buNone/>
            </a:pPr>
            <a:r>
              <a:rPr lang="zh-CN" altLang="en-US"/>
              <a:t>题</a:t>
            </a:r>
            <a:r>
              <a:rPr lang="en-US" altLang="zh-CN"/>
              <a:t>5</a:t>
            </a:r>
            <a:r>
              <a:rPr lang="zh-CN" altLang="en-US"/>
              <a:t>、</a:t>
            </a:r>
            <a:r>
              <a:rPr lang="zh-CN" altLang="en-US">
                <a:solidFill>
                  <a:schemeClr val="tx1"/>
                </a:solidFill>
              </a:rPr>
              <a:t>在大多数磁盘中（C ）。  </a:t>
            </a:r>
            <a:endParaRPr lang="zh-CN" altLang="en-US">
              <a:solidFill>
                <a:schemeClr val="tx1"/>
              </a:solidFill>
            </a:endParaRPr>
          </a:p>
          <a:p>
            <a:pPr marL="0" indent="0">
              <a:buNone/>
            </a:pPr>
            <a:r>
              <a:rPr lang="en-US" altLang="zh-CN">
                <a:solidFill>
                  <a:schemeClr val="tx1"/>
                </a:solidFill>
              </a:rPr>
              <a:t>A</a:t>
            </a:r>
            <a:r>
              <a:rPr lang="zh-CN" altLang="en-US">
                <a:solidFill>
                  <a:schemeClr val="tx1"/>
                </a:solidFill>
              </a:rPr>
              <a:t>、各磁道的位密度相同      </a:t>
            </a:r>
            <a:endParaRPr lang="zh-CN" altLang="en-US">
              <a:solidFill>
                <a:schemeClr val="tx1"/>
              </a:solidFill>
            </a:endParaRPr>
          </a:p>
          <a:p>
            <a:pPr marL="0" indent="0">
              <a:buNone/>
            </a:pPr>
            <a:r>
              <a:rPr lang="en-US" altLang="zh-CN">
                <a:solidFill>
                  <a:schemeClr val="tx1"/>
                </a:solidFill>
              </a:rPr>
              <a:t>B</a:t>
            </a:r>
            <a:r>
              <a:rPr lang="zh-CN" altLang="en-US">
                <a:solidFill>
                  <a:schemeClr val="tx1"/>
                </a:solidFill>
              </a:rPr>
              <a:t>、最外圈磁道的位密度最大  </a:t>
            </a:r>
            <a:endParaRPr lang="zh-CN" altLang="en-US">
              <a:solidFill>
                <a:schemeClr val="tx1"/>
              </a:solidFill>
            </a:endParaRPr>
          </a:p>
          <a:p>
            <a:pPr marL="0" indent="0">
              <a:buNone/>
            </a:pPr>
            <a:r>
              <a:rPr lang="en-US" altLang="zh-CN">
                <a:solidFill>
                  <a:schemeClr val="tx1"/>
                </a:solidFill>
              </a:rPr>
              <a:t>C</a:t>
            </a:r>
            <a:r>
              <a:rPr lang="zh-CN" altLang="en-US">
                <a:solidFill>
                  <a:schemeClr val="tx1"/>
                </a:solidFill>
              </a:rPr>
              <a:t>、最内圈磁道的位密度最大  </a:t>
            </a:r>
            <a:endParaRPr lang="zh-CN" altLang="en-US">
              <a:solidFill>
                <a:schemeClr val="tx1"/>
              </a:solidFill>
            </a:endParaRPr>
          </a:p>
          <a:p>
            <a:pPr marL="0" indent="0">
              <a:buNone/>
            </a:pPr>
            <a:r>
              <a:rPr lang="en-US" altLang="zh-CN">
                <a:solidFill>
                  <a:schemeClr val="tx1"/>
                </a:solidFill>
              </a:rPr>
              <a:t>D</a:t>
            </a:r>
            <a:r>
              <a:rPr lang="zh-CN" altLang="en-US">
                <a:solidFill>
                  <a:schemeClr val="tx1"/>
                </a:solidFill>
              </a:rPr>
              <a:t>、写入时选择较高的位密度，以增加记录信息；读出时选择低的位密度，以提高可靠性</a:t>
            </a:r>
            <a:endParaRPr lang="zh-CN" altLang="en-US">
              <a:solidFill>
                <a:schemeClr val="tx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标题 1"/>
          <p:cNvSpPr>
            <a:spLocks noGrp="1"/>
          </p:cNvSpPr>
          <p:nvPr>
            <p:ph type="title"/>
          </p:nvPr>
        </p:nvSpPr>
        <p:spPr>
          <a:xfrm>
            <a:off x="457200" y="122238"/>
            <a:ext cx="7543800" cy="855662"/>
          </a:xfrm>
        </p:spPr>
        <p:txBody>
          <a:bodyPr anchor="t" anchorCtr="0"/>
          <a:p>
            <a:pPr algn="ctr"/>
            <a:r>
              <a:rPr lang="zh-CN" altLang="en-US">
                <a:latin typeface="黑体" panose="02010609060101010101" charset="-122"/>
                <a:ea typeface="黑体" panose="02010609060101010101" charset="-122"/>
                <a:cs typeface="+mj-cs"/>
              </a:rPr>
              <a:t>作业</a:t>
            </a:r>
            <a:endParaRPr lang="zh-CN" altLang="en-US">
              <a:latin typeface="黑体" panose="02010609060101010101" charset="-122"/>
              <a:ea typeface="黑体" panose="02010609060101010101" charset="-122"/>
              <a:cs typeface="+mj-cs"/>
            </a:endParaRPr>
          </a:p>
        </p:txBody>
      </p:sp>
      <p:sp>
        <p:nvSpPr>
          <p:cNvPr id="22530" name="内容占位符 2"/>
          <p:cNvSpPr>
            <a:spLocks noGrp="1"/>
          </p:cNvSpPr>
          <p:nvPr>
            <p:ph idx="1"/>
          </p:nvPr>
        </p:nvSpPr>
        <p:spPr>
          <a:xfrm>
            <a:off x="107950" y="977900"/>
            <a:ext cx="9159875" cy="4411980"/>
          </a:xfrm>
        </p:spPr>
        <p:txBody>
          <a:bodyPr anchor="t" anchorCtr="0"/>
          <a:p>
            <a:pPr marL="0" indent="0">
              <a:lnSpc>
                <a:spcPct val="110000"/>
              </a:lnSpc>
              <a:buSzPct val="70000"/>
              <a:buFont typeface="Wingdings" panose="05000000000000000000" pitchFamily="2" charset="2"/>
              <a:buNone/>
            </a:pPr>
            <a:r>
              <a:rPr lang="en-US" altLang="zh-CN" sz="2400">
                <a:solidFill>
                  <a:srgbClr val="FF00FF"/>
                </a:solidFill>
                <a:latin typeface="黑体" panose="02010609060101010101" charset="-122"/>
                <a:ea typeface="黑体" panose="02010609060101010101" charset="-122"/>
                <a:cs typeface="+mn-cs"/>
              </a:rPr>
              <a:t>1</a:t>
            </a:r>
            <a:r>
              <a:rPr lang="zh-CN" altLang="en-US" sz="2400">
                <a:solidFill>
                  <a:srgbClr val="FF00FF"/>
                </a:solidFill>
                <a:latin typeface="黑体" panose="02010609060101010101" charset="-122"/>
                <a:ea typeface="黑体" panose="02010609060101010101" charset="-122"/>
                <a:cs typeface="+mn-cs"/>
              </a:rPr>
              <a:t>、</a:t>
            </a:r>
            <a:r>
              <a:rPr lang="zh-CN" altLang="en-US" sz="2400">
                <a:solidFill>
                  <a:srgbClr val="0000FF"/>
                </a:solidFill>
                <a:latin typeface="黑体" panose="02010609060101010101" charset="-122"/>
                <a:ea typeface="黑体" panose="02010609060101010101" charset="-122"/>
                <a:cs typeface="+mn-cs"/>
              </a:rPr>
              <a:t>画</a:t>
            </a:r>
            <a:r>
              <a:rPr lang="zh-CN" altLang="en-US" sz="2400">
                <a:solidFill>
                  <a:srgbClr val="FF0000"/>
                </a:solidFill>
                <a:latin typeface="黑体" panose="02010609060101010101" charset="-122"/>
                <a:ea typeface="黑体" panose="02010609060101010101" charset="-122"/>
                <a:cs typeface="+mn-cs"/>
              </a:rPr>
              <a:t>第</a:t>
            </a:r>
            <a:r>
              <a:rPr lang="en-US" altLang="zh-CN" sz="2400">
                <a:solidFill>
                  <a:srgbClr val="FF0000"/>
                </a:solidFill>
                <a:latin typeface="黑体" panose="02010609060101010101" charset="-122"/>
                <a:ea typeface="黑体" panose="02010609060101010101" charset="-122"/>
                <a:cs typeface="+mn-cs"/>
              </a:rPr>
              <a:t>7</a:t>
            </a:r>
            <a:r>
              <a:rPr lang="zh-CN" altLang="en-US" sz="2400">
                <a:solidFill>
                  <a:srgbClr val="FF0000"/>
                </a:solidFill>
                <a:latin typeface="黑体" panose="02010609060101010101" charset="-122"/>
                <a:ea typeface="黑体" panose="02010609060101010101" charset="-122"/>
                <a:cs typeface="+mn-cs"/>
              </a:rPr>
              <a:t>章</a:t>
            </a:r>
            <a:r>
              <a:rPr lang="zh-CN" altLang="en-US" sz="2400">
                <a:solidFill>
                  <a:srgbClr val="0000FF"/>
                </a:solidFill>
                <a:latin typeface="黑体" panose="02010609060101010101" charset="-122"/>
                <a:ea typeface="黑体" panose="02010609060101010101" charset="-122"/>
                <a:cs typeface="+mn-cs"/>
              </a:rPr>
              <a:t>的</a:t>
            </a:r>
            <a:r>
              <a:rPr lang="en-US" altLang="zh-CN" sz="2400">
                <a:latin typeface="黑体" panose="02010609060101010101" charset="-122"/>
                <a:ea typeface="黑体" panose="02010609060101010101" charset="-122"/>
                <a:cs typeface="+mn-cs"/>
              </a:rPr>
              <a:t>“</a:t>
            </a:r>
            <a:r>
              <a:rPr lang="zh-CN" altLang="en-US" sz="2400">
                <a:solidFill>
                  <a:srgbClr val="FF0000"/>
                </a:solidFill>
                <a:latin typeface="黑体" panose="02010609060101010101" charset="-122"/>
                <a:ea typeface="黑体" panose="02010609060101010101" charset="-122"/>
                <a:cs typeface="+mn-cs"/>
              </a:rPr>
              <a:t>章节知识结构图</a:t>
            </a:r>
            <a:r>
              <a:rPr lang="en-US" altLang="zh-CN" sz="2400">
                <a:latin typeface="黑体" panose="02010609060101010101" charset="-122"/>
                <a:ea typeface="黑体" panose="02010609060101010101" charset="-122"/>
                <a:cs typeface="+mn-cs"/>
              </a:rPr>
              <a:t>”</a:t>
            </a:r>
            <a:endParaRPr lang="en-US" altLang="zh-CN" sz="2400">
              <a:latin typeface="黑体" panose="02010609060101010101" charset="-122"/>
              <a:ea typeface="黑体" panose="02010609060101010101" charset="-122"/>
              <a:cs typeface="+mn-cs"/>
            </a:endParaRPr>
          </a:p>
          <a:p>
            <a:pPr marL="0" indent="0">
              <a:lnSpc>
                <a:spcPct val="110000"/>
              </a:lnSpc>
              <a:buSzPct val="70000"/>
              <a:buFont typeface="Wingdings" panose="05000000000000000000" pitchFamily="2" charset="2"/>
              <a:buNone/>
            </a:pPr>
            <a:r>
              <a:rPr lang="zh-CN" altLang="en-US" sz="2400">
                <a:latin typeface="黑体" panose="02010609060101010101" charset="-122"/>
                <a:ea typeface="黑体" panose="02010609060101010101" charset="-122"/>
                <a:cs typeface="+mn-cs"/>
              </a:rPr>
              <a:t>   </a:t>
            </a:r>
            <a:r>
              <a:rPr lang="zh-CN" altLang="en-US" sz="2400">
                <a:solidFill>
                  <a:schemeClr val="tx1"/>
                </a:solidFill>
                <a:latin typeface="黑体" panose="02010609060101010101" charset="-122"/>
                <a:ea typeface="黑体" panose="02010609060101010101" charset="-122"/>
                <a:cs typeface="+mn-cs"/>
              </a:rPr>
              <a:t>（以</a:t>
            </a:r>
            <a:r>
              <a:rPr lang="zh-CN" altLang="en-US" sz="2400">
                <a:latin typeface="黑体" panose="02010609060101010101" charset="-122"/>
                <a:ea typeface="黑体" panose="02010609060101010101" charset="-122"/>
                <a:cs typeface="+mn-cs"/>
              </a:rPr>
              <a:t>上课内容为准</a:t>
            </a:r>
            <a:r>
              <a:rPr lang="zh-CN" altLang="en-US" sz="2400">
                <a:solidFill>
                  <a:schemeClr val="tx1"/>
                </a:solidFill>
                <a:latin typeface="黑体" panose="02010609060101010101" charset="-122"/>
                <a:ea typeface="黑体" panose="02010609060101010101" charset="-122"/>
                <a:cs typeface="+mn-cs"/>
              </a:rPr>
              <a:t>，</a:t>
            </a:r>
            <a:r>
              <a:rPr lang="zh-CN" sz="2400">
                <a:solidFill>
                  <a:schemeClr val="tx1"/>
                </a:solidFill>
                <a:latin typeface="黑体" panose="02010609060101010101" charset="-122"/>
                <a:ea typeface="黑体" panose="02010609060101010101" charset="-122"/>
                <a:cs typeface="+mn-cs"/>
              </a:rPr>
              <a:t>只要</a:t>
            </a:r>
            <a:r>
              <a:rPr lang="en-US" altLang="zh-CN" sz="2400">
                <a:solidFill>
                  <a:srgbClr val="FF00FF"/>
                </a:solidFill>
                <a:latin typeface="黑体" panose="02010609060101010101" charset="-122"/>
                <a:ea typeface="黑体" panose="02010609060101010101" charset="-122"/>
                <a:cs typeface="+mn-cs"/>
              </a:rPr>
              <a:t>7.1</a:t>
            </a:r>
            <a:r>
              <a:rPr lang="zh-CN" altLang="en-US" sz="2400">
                <a:solidFill>
                  <a:srgbClr val="FF00FF"/>
                </a:solidFill>
                <a:latin typeface="黑体" panose="02010609060101010101" charset="-122"/>
                <a:ea typeface="黑体" panose="02010609060101010101" charset="-122"/>
                <a:cs typeface="+mn-cs"/>
              </a:rPr>
              <a:t>和</a:t>
            </a:r>
            <a:r>
              <a:rPr lang="en-US" altLang="zh-CN" sz="2400">
                <a:solidFill>
                  <a:srgbClr val="FF00FF"/>
                </a:solidFill>
                <a:latin typeface="黑体" panose="02010609060101010101" charset="-122"/>
                <a:ea typeface="黑体" panose="02010609060101010101" charset="-122"/>
                <a:cs typeface="+mn-cs"/>
              </a:rPr>
              <a:t>7.2</a:t>
            </a:r>
            <a:r>
              <a:rPr lang="zh-CN" altLang="en-US" sz="2400">
                <a:solidFill>
                  <a:schemeClr val="tx1"/>
                </a:solidFill>
                <a:latin typeface="黑体" panose="02010609060101010101" charset="-122"/>
                <a:ea typeface="黑体" panose="02010609060101010101" charset="-122"/>
                <a:cs typeface="+mn-cs"/>
              </a:rPr>
              <a:t>）</a:t>
            </a:r>
            <a:endParaRPr lang="zh-CN" altLang="en-US" sz="2400">
              <a:solidFill>
                <a:schemeClr val="tx1"/>
              </a:solidFill>
              <a:latin typeface="黑体" panose="02010609060101010101" charset="-122"/>
              <a:ea typeface="黑体" panose="02010609060101010101" charset="-122"/>
              <a:cs typeface="+mn-cs"/>
            </a:endParaRPr>
          </a:p>
          <a:p>
            <a:pPr marL="0" indent="0">
              <a:lnSpc>
                <a:spcPct val="110000"/>
              </a:lnSpc>
              <a:buSzPct val="70000"/>
              <a:buFont typeface="Wingdings" panose="05000000000000000000" pitchFamily="2" charset="2"/>
              <a:buNone/>
            </a:pPr>
            <a:r>
              <a:rPr lang="en-US" altLang="zh-CN" sz="2400">
                <a:latin typeface="黑体" panose="02010609060101010101" charset="-122"/>
                <a:ea typeface="黑体" panose="02010609060101010101" charset="-122"/>
                <a:cs typeface="+mn-cs"/>
              </a:rPr>
              <a:t>    </a:t>
            </a:r>
            <a:endParaRPr lang="zh-CN" altLang="en-US" sz="2400">
              <a:latin typeface="黑体" panose="02010609060101010101" charset="-122"/>
              <a:ea typeface="黑体" panose="02010609060101010101" charset="-122"/>
              <a:cs typeface="+mn-cs"/>
            </a:endParaRPr>
          </a:p>
          <a:p>
            <a:pPr marL="0" indent="0">
              <a:lnSpc>
                <a:spcPct val="110000"/>
              </a:lnSpc>
              <a:buSzPct val="70000"/>
              <a:buFont typeface="Wingdings" panose="05000000000000000000" pitchFamily="2" charset="2"/>
              <a:buNone/>
            </a:pPr>
            <a:r>
              <a:rPr lang="en-US" altLang="zh-CN" sz="2400">
                <a:solidFill>
                  <a:srgbClr val="FF00FF"/>
                </a:solidFill>
                <a:latin typeface="黑体" panose="02010609060101010101" charset="-122"/>
                <a:ea typeface="黑体" panose="02010609060101010101" charset="-122"/>
                <a:cs typeface="+mn-cs"/>
              </a:rPr>
              <a:t>2</a:t>
            </a:r>
            <a:r>
              <a:rPr lang="zh-CN" altLang="en-US" sz="2400">
                <a:solidFill>
                  <a:srgbClr val="FF00FF"/>
                </a:solidFill>
                <a:latin typeface="黑体" panose="02010609060101010101" charset="-122"/>
                <a:ea typeface="黑体" panose="02010609060101010101" charset="-122"/>
                <a:cs typeface="+mn-cs"/>
              </a:rPr>
              <a:t>、</a:t>
            </a:r>
            <a:r>
              <a:rPr lang="zh-CN" altLang="en-US" sz="2400">
                <a:solidFill>
                  <a:srgbClr val="FF0000"/>
                </a:solidFill>
                <a:latin typeface="黑体" panose="02010609060101010101" charset="-122"/>
                <a:ea typeface="黑体" panose="02010609060101010101" charset="-122"/>
                <a:cs typeface="+mn-cs"/>
              </a:rPr>
              <a:t>书面习题</a:t>
            </a:r>
            <a:r>
              <a:rPr lang="zh-CN" altLang="en-US" sz="2400">
                <a:solidFill>
                  <a:srgbClr val="0000FF"/>
                </a:solidFill>
                <a:latin typeface="黑体" panose="02010609060101010101" charset="-122"/>
                <a:ea typeface="黑体" panose="02010609060101010101" charset="-122"/>
                <a:cs typeface="+mn-cs"/>
              </a:rPr>
              <a:t>：</a:t>
            </a:r>
            <a:r>
              <a:rPr lang="en-US" altLang="zh-CN" sz="2400">
                <a:solidFill>
                  <a:srgbClr val="0000FF"/>
                </a:solidFill>
                <a:latin typeface="黑体" panose="02010609060101010101" charset="-122"/>
                <a:ea typeface="黑体" panose="02010609060101010101" charset="-122"/>
                <a:cs typeface="+mn-cs"/>
              </a:rPr>
              <a:t>P239</a:t>
            </a:r>
            <a:r>
              <a:rPr lang="zh-CN" altLang="en-US" sz="2400">
                <a:latin typeface="黑体" panose="02010609060101010101" charset="-122"/>
                <a:ea typeface="黑体" panose="02010609060101010101" charset="-122"/>
                <a:cs typeface="+mn-cs"/>
              </a:rPr>
              <a:t>的</a:t>
            </a:r>
            <a:r>
              <a:rPr lang="zh-CN" altLang="en-US" sz="2400">
                <a:solidFill>
                  <a:srgbClr val="0000FF"/>
                </a:solidFill>
                <a:latin typeface="黑体" panose="02010609060101010101" charset="-122"/>
                <a:ea typeface="黑体" panose="02010609060101010101" charset="-122"/>
                <a:cs typeface="+mn-cs"/>
              </a:rPr>
              <a:t> </a:t>
            </a:r>
            <a:r>
              <a:rPr lang="en-US" altLang="zh-CN" sz="2400">
                <a:solidFill>
                  <a:srgbClr val="0000FF"/>
                </a:solidFill>
                <a:latin typeface="黑体" panose="02010609060101010101" charset="-122"/>
                <a:ea typeface="黑体" panose="02010609060101010101" charset="-122"/>
                <a:cs typeface="+mn-cs"/>
              </a:rPr>
              <a:t>7</a:t>
            </a:r>
            <a:r>
              <a:rPr lang="zh-CN" altLang="en-US" sz="2400">
                <a:solidFill>
                  <a:srgbClr val="0000FF"/>
                </a:solidFill>
                <a:latin typeface="黑体" panose="02010609060101010101" charset="-122"/>
                <a:ea typeface="黑体" panose="02010609060101010101" charset="-122"/>
                <a:cs typeface="+mn-cs"/>
              </a:rPr>
              <a:t>、</a:t>
            </a:r>
            <a:r>
              <a:rPr lang="en-US" sz="2400">
                <a:solidFill>
                  <a:srgbClr val="0000FF"/>
                </a:solidFill>
                <a:latin typeface="黑体" panose="02010609060101010101" charset="-122"/>
                <a:ea typeface="黑体" panose="02010609060101010101" charset="-122"/>
                <a:cs typeface="+mn-cs"/>
              </a:rPr>
              <a:t>8</a:t>
            </a:r>
            <a:r>
              <a:rPr lang="en-US" sz="2400">
                <a:solidFill>
                  <a:srgbClr val="0000FF"/>
                </a:solidFill>
                <a:latin typeface="黑体" panose="02010609060101010101" charset="-122"/>
                <a:ea typeface="黑体" panose="02010609060101010101" charset="-122"/>
                <a:cs typeface="+mn-cs"/>
              </a:rPr>
              <a:t> </a:t>
            </a:r>
            <a:r>
              <a:rPr lang="zh-CN" altLang="en-US" sz="2400">
                <a:solidFill>
                  <a:schemeClr val="tx1"/>
                </a:solidFill>
                <a:latin typeface="黑体" panose="02010609060101010101" charset="-122"/>
                <a:ea typeface="黑体" panose="02010609060101010101" charset="-122"/>
                <a:cs typeface="+mn-cs"/>
              </a:rPr>
              <a:t>（写在作业本上）</a:t>
            </a:r>
            <a:endParaRPr lang="en-US" altLang="zh-CN" sz="2400">
              <a:solidFill>
                <a:schemeClr val="tx1"/>
              </a:solidFill>
              <a:latin typeface="黑体" panose="02010609060101010101" charset="-122"/>
              <a:ea typeface="黑体" panose="02010609060101010101" charset="-122"/>
              <a:cs typeface="+mn-cs"/>
            </a:endParaRPr>
          </a:p>
          <a:p>
            <a:pPr marL="0" indent="0">
              <a:lnSpc>
                <a:spcPct val="110000"/>
              </a:lnSpc>
              <a:buSzPct val="70000"/>
              <a:buFont typeface="Wingdings" panose="05000000000000000000" pitchFamily="2" charset="2"/>
              <a:buNone/>
            </a:pPr>
            <a:r>
              <a:rPr lang="en-US" altLang="zh-CN" sz="2400">
                <a:latin typeface="黑体" panose="02010609060101010101" charset="-122"/>
                <a:ea typeface="黑体" panose="02010609060101010101" charset="-122"/>
                <a:cs typeface="+mn-cs"/>
              </a:rPr>
              <a:t>                    </a:t>
            </a:r>
            <a:r>
              <a:rPr lang="en-US" altLang="zh-CN" sz="2400">
                <a:solidFill>
                  <a:srgbClr val="0000FF"/>
                </a:solidFill>
                <a:latin typeface="黑体" panose="02010609060101010101" charset="-122"/>
                <a:ea typeface="黑体" panose="02010609060101010101" charset="-122"/>
                <a:cs typeface="+mn-cs"/>
              </a:rPr>
              <a:t>8-12</a:t>
            </a:r>
            <a:r>
              <a:rPr lang="zh-CN" altLang="en-US" sz="2400">
                <a:solidFill>
                  <a:srgbClr val="0000FF"/>
                </a:solidFill>
                <a:latin typeface="黑体" panose="02010609060101010101" charset="-122"/>
                <a:ea typeface="黑体" panose="02010609060101010101" charset="-122"/>
                <a:cs typeface="+mn-cs"/>
              </a:rPr>
              <a:t>，</a:t>
            </a:r>
            <a:r>
              <a:rPr lang="en-US" altLang="zh-CN" sz="2400">
                <a:solidFill>
                  <a:srgbClr val="0000FF"/>
                </a:solidFill>
                <a:latin typeface="黑体" panose="02010609060101010101" charset="-122"/>
                <a:ea typeface="黑体" panose="02010609060101010101" charset="-122"/>
                <a:cs typeface="+mn-cs"/>
              </a:rPr>
              <a:t>14-16</a:t>
            </a:r>
            <a:r>
              <a:rPr lang="en-US" altLang="zh-CN" sz="2400">
                <a:latin typeface="黑体" panose="02010609060101010101" charset="-122"/>
                <a:ea typeface="黑体" panose="02010609060101010101" charset="-122"/>
                <a:cs typeface="+mn-cs"/>
              </a:rPr>
              <a:t> </a:t>
            </a:r>
            <a:r>
              <a:rPr lang="zh-CN" altLang="en-US" sz="2400">
                <a:solidFill>
                  <a:schemeClr val="tx1"/>
                </a:solidFill>
                <a:latin typeface="黑体" panose="02010609060101010101" charset="-122"/>
                <a:ea typeface="黑体" panose="02010609060101010101" charset="-122"/>
                <a:cs typeface="+mn-cs"/>
              </a:rPr>
              <a:t>（选择题，写在书上）</a:t>
            </a:r>
            <a:endParaRPr lang="zh-CN" altLang="en-US" sz="2400">
              <a:solidFill>
                <a:schemeClr val="tx1"/>
              </a:solidFill>
              <a:latin typeface="黑体" panose="02010609060101010101" charset="-122"/>
              <a:ea typeface="黑体" panose="02010609060101010101" charset="-122"/>
              <a:cs typeface="+mn-cs"/>
            </a:endParaRPr>
          </a:p>
          <a:p>
            <a:pPr marL="0" indent="0">
              <a:lnSpc>
                <a:spcPct val="110000"/>
              </a:lnSpc>
              <a:buSzPct val="70000"/>
              <a:buFont typeface="Wingdings" panose="05000000000000000000" pitchFamily="2" charset="2"/>
              <a:buNone/>
            </a:pPr>
            <a:endParaRPr lang="en-US" altLang="zh-CN" sz="2400">
              <a:latin typeface="黑体" panose="02010609060101010101" charset="-122"/>
              <a:ea typeface="黑体" panose="02010609060101010101" charset="-122"/>
              <a:cs typeface="+mn-cs"/>
            </a:endParaRPr>
          </a:p>
          <a:p>
            <a:pPr marL="0" indent="0">
              <a:lnSpc>
                <a:spcPct val="110000"/>
              </a:lnSpc>
              <a:buSzPct val="70000"/>
              <a:buFont typeface="Wingdings" panose="05000000000000000000" pitchFamily="2" charset="2"/>
              <a:buNone/>
            </a:pPr>
            <a:r>
              <a:rPr lang="en-US" altLang="zh-CN" sz="2400">
                <a:latin typeface="黑体" panose="02010609060101010101" charset="-122"/>
                <a:ea typeface="黑体" panose="02010609060101010101" charset="-122"/>
                <a:cs typeface="+mn-cs"/>
                <a:sym typeface="+mn-ea"/>
              </a:rPr>
              <a:t>   </a:t>
            </a:r>
            <a:endParaRPr lang="en-US" altLang="zh-CN" sz="2400">
              <a:latin typeface="黑体" panose="02010609060101010101" charset="-122"/>
              <a:ea typeface="黑体" panose="02010609060101010101" charset="-122"/>
              <a:cs typeface="+mn-cs"/>
              <a:sym typeface="+mn-ea"/>
            </a:endParaRPr>
          </a:p>
          <a:p>
            <a:pPr marL="0" indent="0">
              <a:lnSpc>
                <a:spcPct val="110000"/>
              </a:lnSpc>
              <a:buSzPct val="70000"/>
              <a:buFont typeface="Wingdings" panose="05000000000000000000" pitchFamily="2" charset="2"/>
              <a:buNone/>
            </a:pPr>
            <a:r>
              <a:rPr lang="zh-CN" altLang="en-US" sz="2400">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rPr>
              <a:t>注意：《组成原理》</a:t>
            </a:r>
            <a:r>
              <a:rPr lang="en-US" altLang="zh-CN" sz="2400">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rPr>
              <a:t>10</a:t>
            </a:r>
            <a:r>
              <a:rPr lang="zh-CN" altLang="en-US" sz="2400">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rPr>
              <a:t>周结束课，为期</a:t>
            </a:r>
            <a:r>
              <a:rPr lang="zh-CN" altLang="en-US" sz="2400">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rPr>
              <a:t>中</a:t>
            </a:r>
            <a:r>
              <a:rPr lang="zh-CN" altLang="en-US" sz="2400">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rPr>
              <a:t>考试（大约在</a:t>
            </a:r>
            <a:r>
              <a:rPr lang="en-US" altLang="zh-CN" sz="2400">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rPr>
              <a:t>12</a:t>
            </a:r>
            <a:r>
              <a:rPr lang="zh-CN" altLang="en-US" sz="2400">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rPr>
              <a:t>周），</a:t>
            </a:r>
            <a:endParaRPr lang="zh-CN" altLang="en-US" sz="2400">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endParaRPr>
          </a:p>
          <a:p>
            <a:pPr marL="0" indent="0">
              <a:lnSpc>
                <a:spcPct val="110000"/>
              </a:lnSpc>
              <a:buSzPct val="70000"/>
              <a:buFont typeface="Wingdings" panose="05000000000000000000" pitchFamily="2" charset="2"/>
              <a:buNone/>
            </a:pPr>
            <a:r>
              <a:rPr lang="zh-CN" altLang="en-US" sz="2400">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rPr>
              <a:t> </a:t>
            </a:r>
            <a:r>
              <a:rPr lang="en-US" altLang="zh-CN" sz="2400">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rPr>
              <a:t>          </a:t>
            </a:r>
            <a:r>
              <a:rPr lang="zh-CN" altLang="en-US" sz="2400">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rPr>
              <a:t>请一定要开始做题库中的习题了</a:t>
            </a:r>
            <a:endParaRPr lang="zh-CN" altLang="en-US" sz="2400">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2" descr="7a1">
            <a:hlinkClick r:id="rId1" action="ppaction://hlinkfile"/>
          </p:cNvPr>
          <p:cNvPicPr>
            <a:picLocks noChangeAspect="1"/>
          </p:cNvPicPr>
          <p:nvPr/>
        </p:nvPicPr>
        <p:blipFill>
          <a:blip r:embed="rId2"/>
          <a:stretch>
            <a:fillRect/>
          </a:stretch>
        </p:blipFill>
        <p:spPr>
          <a:xfrm>
            <a:off x="1909445" y="-27305"/>
            <a:ext cx="7234555" cy="6492240"/>
          </a:xfrm>
          <a:prstGeom prst="rect">
            <a:avLst/>
          </a:prstGeom>
          <a:noFill/>
          <a:ln w="9525">
            <a:noFill/>
          </a:ln>
        </p:spPr>
      </p:pic>
      <p:sp>
        <p:nvSpPr>
          <p:cNvPr id="5122"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
        <p:nvSpPr>
          <p:cNvPr id="5124" name="Rectangle 3"/>
          <p:cNvSpPr>
            <a:spLocks noGrp="1"/>
          </p:cNvSpPr>
          <p:nvPr>
            <p:ph idx="1"/>
          </p:nvPr>
        </p:nvSpPr>
        <p:spPr>
          <a:xfrm>
            <a:off x="179705" y="824230"/>
            <a:ext cx="2255520" cy="807720"/>
          </a:xfrm>
        </p:spPr>
        <p:txBody>
          <a:bodyPr vert="horz" wrap="square" lIns="91440" tIns="45720" rIns="91440" bIns="45720" anchor="t"/>
          <a:lstStyle/>
          <a:p>
            <a:pPr eaLnBrk="1" hangingPunct="1">
              <a:lnSpc>
                <a:spcPct val="140000"/>
              </a:lnSpc>
              <a:buNone/>
            </a:pPr>
            <a:r>
              <a:rPr lang="zh-CN" altLang="en-US" sz="3600" dirty="0">
                <a:solidFill>
                  <a:srgbClr val="FF00FF"/>
                </a:solidFill>
              </a:rPr>
              <a:t>外设分类</a:t>
            </a:r>
            <a:endParaRPr lang="zh-CN" altLang="en-US" sz="3600" dirty="0">
              <a:solidFill>
                <a:srgbClr val="FF00FF"/>
              </a:solidFill>
            </a:endParaRPr>
          </a:p>
          <a:p>
            <a:pPr eaLnBrk="1" hangingPunct="1">
              <a:lnSpc>
                <a:spcPct val="140000"/>
              </a:lnSpc>
              <a:buNone/>
            </a:pPr>
            <a:endParaRPr lang="en-US" altLang="zh-CN" sz="3600" dirty="0">
              <a:solidFill>
                <a:srgbClr val="FF00FF"/>
              </a:solidFill>
            </a:endParaRPr>
          </a:p>
          <a:p>
            <a:pPr eaLnBrk="1" hangingPunct="1">
              <a:lnSpc>
                <a:spcPct val="140000"/>
              </a:lnSpc>
              <a:buNone/>
            </a:pPr>
            <a:endParaRPr lang="en-US" altLang="zh-CN" sz="3600" dirty="0">
              <a:solidFill>
                <a:srgbClr val="FF00FF"/>
              </a:solidFill>
              <a:sym typeface="+mn-ea"/>
            </a:endParaRPr>
          </a:p>
        </p:txBody>
      </p:sp>
      <p:sp>
        <p:nvSpPr>
          <p:cNvPr id="5123" name="Rectangle 2"/>
          <p:cNvSpPr>
            <a:spLocks noGrp="1"/>
          </p:cNvSpPr>
          <p:nvPr>
            <p:ph type="title"/>
          </p:nvPr>
        </p:nvSpPr>
        <p:spPr>
          <a:xfrm>
            <a:off x="35560" y="0"/>
            <a:ext cx="4428490" cy="824230"/>
          </a:xfrm>
        </p:spPr>
        <p:txBody>
          <a:bodyPr vert="horz" wrap="square" lIns="91440" tIns="45720" rIns="91440" bIns="45720" anchor="b"/>
          <a:lstStyle/>
          <a:p>
            <a:pPr eaLnBrk="1" hangingPunct="1"/>
            <a:r>
              <a:rPr lang="en-US" altLang="zh-CN" sz="4000" dirty="0">
                <a:cs typeface="Arial" panose="020B0604020202020204" pitchFamily="34" charset="0"/>
              </a:rPr>
              <a:t>7.1</a:t>
            </a:r>
            <a:r>
              <a:rPr lang="zh-CN" altLang="en-US" sz="4000" dirty="0"/>
              <a:t>外围设备概述</a:t>
            </a:r>
            <a:endParaRPr lang="zh-CN" altLang="en-US" sz="4000" dirty="0"/>
          </a:p>
        </p:txBody>
      </p:sp>
      <p:sp>
        <p:nvSpPr>
          <p:cNvPr id="2" name="文本框 1"/>
          <p:cNvSpPr txBox="1"/>
          <p:nvPr/>
        </p:nvSpPr>
        <p:spPr>
          <a:xfrm>
            <a:off x="35560" y="1700530"/>
            <a:ext cx="2133600" cy="2306955"/>
          </a:xfrm>
          <a:prstGeom prst="rect">
            <a:avLst/>
          </a:prstGeom>
          <a:noFill/>
        </p:spPr>
        <p:txBody>
          <a:bodyPr wrap="square" rtlCol="0">
            <a:spAutoFit/>
          </a:bodyPr>
          <a:p>
            <a:r>
              <a:rPr lang="en-US" altLang="zh-CN" sz="2400" b="1">
                <a:solidFill>
                  <a:srgbClr val="FF0000"/>
                </a:solidFill>
                <a:latin typeface="黑体" panose="02010609060101010101" charset="-122"/>
                <a:ea typeface="黑体" panose="02010609060101010101" charset="-122"/>
                <a:cs typeface="黑体" panose="02010609060101010101" charset="-122"/>
              </a:rPr>
              <a:t>5</a:t>
            </a:r>
            <a:r>
              <a:rPr lang="zh-CN" altLang="en-US" sz="2400" b="1">
                <a:solidFill>
                  <a:srgbClr val="FF0000"/>
                </a:solidFill>
                <a:latin typeface="黑体" panose="02010609060101010101" charset="-122"/>
                <a:ea typeface="黑体" panose="02010609060101010101" charset="-122"/>
                <a:cs typeface="黑体" panose="02010609060101010101" charset="-122"/>
              </a:rPr>
              <a:t>类：</a:t>
            </a:r>
            <a:endParaRPr lang="zh-CN" altLang="en-US" sz="2400" b="1">
              <a:solidFill>
                <a:srgbClr val="FF0000"/>
              </a:solidFill>
              <a:latin typeface="黑体" panose="02010609060101010101" charset="-122"/>
              <a:ea typeface="黑体" panose="02010609060101010101" charset="-122"/>
              <a:cs typeface="黑体" panose="02010609060101010101" charset="-122"/>
            </a:endParaRPr>
          </a:p>
          <a:p>
            <a:r>
              <a:rPr lang="zh-CN" altLang="en-US" sz="2400" b="1">
                <a:solidFill>
                  <a:srgbClr val="0000FF"/>
                </a:solidFill>
                <a:latin typeface="黑体" panose="02010609060101010101" charset="-122"/>
                <a:ea typeface="黑体" panose="02010609060101010101" charset="-122"/>
                <a:cs typeface="黑体" panose="02010609060101010101" charset="-122"/>
              </a:rPr>
              <a:t>输入设备</a:t>
            </a:r>
            <a:endParaRPr lang="zh-CN" altLang="en-US" sz="2400" b="1">
              <a:solidFill>
                <a:srgbClr val="0000FF"/>
              </a:solidFill>
              <a:latin typeface="黑体" panose="02010609060101010101" charset="-122"/>
              <a:ea typeface="黑体" panose="02010609060101010101" charset="-122"/>
              <a:cs typeface="黑体" panose="02010609060101010101" charset="-122"/>
            </a:endParaRPr>
          </a:p>
          <a:p>
            <a:r>
              <a:rPr lang="zh-CN" altLang="en-US" sz="2400" b="1">
                <a:solidFill>
                  <a:srgbClr val="0000FF"/>
                </a:solidFill>
                <a:latin typeface="黑体" panose="02010609060101010101" charset="-122"/>
                <a:ea typeface="黑体" panose="02010609060101010101" charset="-122"/>
                <a:cs typeface="黑体" panose="02010609060101010101" charset="-122"/>
              </a:rPr>
              <a:t>输出设备</a:t>
            </a:r>
            <a:endParaRPr lang="zh-CN" altLang="en-US" sz="2400" b="1">
              <a:solidFill>
                <a:srgbClr val="0000FF"/>
              </a:solidFill>
              <a:latin typeface="黑体" panose="02010609060101010101" charset="-122"/>
              <a:ea typeface="黑体" panose="02010609060101010101" charset="-122"/>
              <a:cs typeface="黑体" panose="02010609060101010101" charset="-122"/>
            </a:endParaRPr>
          </a:p>
          <a:p>
            <a:r>
              <a:rPr lang="zh-CN" altLang="en-US" sz="2400" b="1">
                <a:solidFill>
                  <a:srgbClr val="0000FF"/>
                </a:solidFill>
                <a:latin typeface="黑体" panose="02010609060101010101" charset="-122"/>
                <a:ea typeface="黑体" panose="02010609060101010101" charset="-122"/>
                <a:cs typeface="黑体" panose="02010609060101010101" charset="-122"/>
              </a:rPr>
              <a:t>外存设备</a:t>
            </a:r>
            <a:endParaRPr lang="zh-CN" altLang="en-US" sz="2400" b="1">
              <a:solidFill>
                <a:srgbClr val="0000FF"/>
              </a:solidFill>
              <a:latin typeface="黑体" panose="02010609060101010101" charset="-122"/>
              <a:ea typeface="黑体" panose="02010609060101010101" charset="-122"/>
              <a:cs typeface="黑体" panose="02010609060101010101" charset="-122"/>
            </a:endParaRPr>
          </a:p>
          <a:p>
            <a:r>
              <a:rPr lang="zh-CN" altLang="en-US" sz="2400" b="1">
                <a:solidFill>
                  <a:srgbClr val="0000FF"/>
                </a:solidFill>
                <a:latin typeface="黑体" panose="02010609060101010101" charset="-122"/>
                <a:ea typeface="黑体" panose="02010609060101010101" charset="-122"/>
                <a:cs typeface="黑体" panose="02010609060101010101" charset="-122"/>
              </a:rPr>
              <a:t>数据通信设备</a:t>
            </a:r>
            <a:endParaRPr lang="zh-CN" altLang="en-US" sz="2400" b="1">
              <a:solidFill>
                <a:srgbClr val="0000FF"/>
              </a:solidFill>
              <a:latin typeface="黑体" panose="02010609060101010101" charset="-122"/>
              <a:ea typeface="黑体" panose="02010609060101010101" charset="-122"/>
              <a:cs typeface="黑体" panose="02010609060101010101" charset="-122"/>
            </a:endParaRPr>
          </a:p>
          <a:p>
            <a:r>
              <a:rPr lang="zh-CN" altLang="en-US" sz="2400" b="1">
                <a:solidFill>
                  <a:srgbClr val="0000FF"/>
                </a:solidFill>
                <a:latin typeface="黑体" panose="02010609060101010101" charset="-122"/>
                <a:ea typeface="黑体" panose="02010609060101010101" charset="-122"/>
                <a:cs typeface="黑体" panose="02010609060101010101" charset="-122"/>
              </a:rPr>
              <a:t>过程控制设备</a:t>
            </a:r>
            <a:endParaRPr lang="zh-CN" altLang="en-US" sz="2400" b="1">
              <a:solidFill>
                <a:srgbClr val="0000FF"/>
              </a:solidFill>
              <a:latin typeface="黑体" panose="02010609060101010101" charset="-122"/>
              <a:ea typeface="黑体" panose="02010609060101010101" charset="-122"/>
              <a:cs typeface="黑体" panose="02010609060101010101" charset="-122"/>
            </a:endParaRPr>
          </a:p>
        </p:txBody>
      </p:sp>
      <p:sp>
        <p:nvSpPr>
          <p:cNvPr id="3" name="文本框 2"/>
          <p:cNvSpPr txBox="1"/>
          <p:nvPr/>
        </p:nvSpPr>
        <p:spPr>
          <a:xfrm>
            <a:off x="107950" y="4076065"/>
            <a:ext cx="2133600" cy="829945"/>
          </a:xfrm>
          <a:prstGeom prst="rect">
            <a:avLst/>
          </a:prstGeom>
          <a:noFill/>
        </p:spPr>
        <p:txBody>
          <a:bodyPr wrap="square" rtlCol="0">
            <a:spAutoFit/>
          </a:bodyPr>
          <a:p>
            <a:r>
              <a:rPr lang="zh-CN" sz="2400" b="1">
                <a:solidFill>
                  <a:srgbClr val="FF0000"/>
                </a:solidFill>
                <a:latin typeface="黑体" panose="02010609060101010101" charset="-122"/>
                <a:ea typeface="黑体" panose="02010609060101010101" charset="-122"/>
                <a:cs typeface="黑体" panose="02010609060101010101" charset="-122"/>
              </a:rPr>
              <a:t>根据实际情况配置</a:t>
            </a:r>
            <a:endParaRPr lang="zh-CN" altLang="en-US" sz="2400" b="1">
              <a:solidFill>
                <a:srgbClr val="0000FF"/>
              </a:solidFill>
              <a:latin typeface="黑体" panose="02010609060101010101" charset="-122"/>
              <a:ea typeface="黑体" panose="02010609060101010101" charset="-122"/>
              <a:cs typeface="黑体" panose="02010609060101010101" charset="-122"/>
            </a:endParaRPr>
          </a:p>
        </p:txBody>
      </p:sp>
      <p:sp>
        <p:nvSpPr>
          <p:cNvPr id="4" name="文本框 3"/>
          <p:cNvSpPr txBox="1"/>
          <p:nvPr/>
        </p:nvSpPr>
        <p:spPr>
          <a:xfrm>
            <a:off x="179705" y="5300980"/>
            <a:ext cx="3380740" cy="1568450"/>
          </a:xfrm>
          <a:prstGeom prst="rect">
            <a:avLst/>
          </a:prstGeom>
          <a:noFill/>
        </p:spPr>
        <p:txBody>
          <a:bodyPr wrap="square" rtlCol="0">
            <a:spAutoFit/>
          </a:bodyPr>
          <a:p>
            <a:r>
              <a:rPr lang="zh-CN" sz="2400" b="1">
                <a:solidFill>
                  <a:srgbClr val="FF0000"/>
                </a:solidFill>
                <a:latin typeface="黑体" panose="02010609060101010101" charset="-122"/>
                <a:ea typeface="黑体" panose="02010609060101010101" charset="-122"/>
                <a:cs typeface="黑体" panose="02010609060101010101" charset="-122"/>
              </a:rPr>
              <a:t>层次：</a:t>
            </a:r>
            <a:endParaRPr lang="zh-CN" sz="2400" b="1">
              <a:solidFill>
                <a:srgbClr val="FF0000"/>
              </a:solidFill>
              <a:latin typeface="黑体" panose="02010609060101010101" charset="-122"/>
              <a:ea typeface="黑体" panose="02010609060101010101" charset="-122"/>
              <a:cs typeface="黑体" panose="02010609060101010101" charset="-122"/>
            </a:endParaRPr>
          </a:p>
          <a:p>
            <a:r>
              <a:rPr lang="en-US" altLang="zh-CN" sz="2400" b="1">
                <a:solidFill>
                  <a:srgbClr val="0000FF"/>
                </a:solidFill>
                <a:latin typeface="黑体" panose="02010609060101010101" charset="-122"/>
                <a:ea typeface="黑体" panose="02010609060101010101" charset="-122"/>
                <a:cs typeface="黑体" panose="02010609060101010101" charset="-122"/>
              </a:rPr>
              <a:t>CPU</a:t>
            </a:r>
            <a:r>
              <a:rPr lang="zh-CN" altLang="en-US" sz="2400" b="1">
                <a:solidFill>
                  <a:srgbClr val="0000FF"/>
                </a:solidFill>
                <a:latin typeface="黑体" panose="02010609060101010101" charset="-122"/>
                <a:ea typeface="黑体" panose="02010609060101010101" charset="-122"/>
                <a:cs typeface="黑体" panose="02010609060101010101" charset="-122"/>
              </a:rPr>
              <a:t>和主存</a:t>
            </a:r>
            <a:r>
              <a:rPr lang="en-US" altLang="zh-CN" sz="2400" b="1">
                <a:solidFill>
                  <a:srgbClr val="0000FF"/>
                </a:solidFill>
                <a:latin typeface="黑体" panose="02010609060101010101" charset="-122"/>
                <a:ea typeface="黑体" panose="02010609060101010101" charset="-122"/>
                <a:cs typeface="黑体" panose="02010609060101010101" charset="-122"/>
              </a:rPr>
              <a:t> </a:t>
            </a:r>
            <a:r>
              <a:rPr lang="en-US" altLang="zh-CN" sz="2400" b="1">
                <a:solidFill>
                  <a:srgbClr val="0000FF"/>
                </a:solidFill>
                <a:ea typeface="黑体" panose="02010609060101010101" charset="-122"/>
                <a:cs typeface="Arial" panose="020B0604020202020204" pitchFamily="34" charset="0"/>
              </a:rPr>
              <a:t>→ (</a:t>
            </a:r>
            <a:r>
              <a:rPr lang="zh-CN" altLang="en-US" sz="2400" b="1">
                <a:solidFill>
                  <a:srgbClr val="0000FF"/>
                </a:solidFill>
                <a:ea typeface="黑体" panose="02010609060101010101" charset="-122"/>
                <a:cs typeface="Arial" panose="020B0604020202020204" pitchFamily="34" charset="0"/>
              </a:rPr>
              <a:t>系统总线</a:t>
            </a:r>
            <a:r>
              <a:rPr lang="en-US" altLang="zh-CN" sz="2400" b="1">
                <a:solidFill>
                  <a:srgbClr val="0000FF"/>
                </a:solidFill>
                <a:ea typeface="黑体" panose="02010609060101010101" charset="-122"/>
                <a:cs typeface="Arial" panose="020B0604020202020204" pitchFamily="34" charset="0"/>
              </a:rPr>
              <a:t>)</a:t>
            </a:r>
            <a:r>
              <a:rPr lang="en-US" altLang="zh-CN" sz="2400" b="1">
                <a:solidFill>
                  <a:srgbClr val="0000FF"/>
                </a:solidFill>
                <a:latin typeface="黑体" panose="02010609060101010101" charset="-122"/>
                <a:ea typeface="黑体" panose="02010609060101010101" charset="-122"/>
                <a:cs typeface="黑体" panose="02010609060101010101" charset="-122"/>
                <a:sym typeface="+mn-ea"/>
              </a:rPr>
              <a:t> </a:t>
            </a:r>
            <a:r>
              <a:rPr lang="en-US" altLang="zh-CN" sz="2400" b="1">
                <a:solidFill>
                  <a:srgbClr val="0000FF"/>
                </a:solidFill>
                <a:ea typeface="黑体" panose="02010609060101010101" charset="-122"/>
                <a:cs typeface="Arial" panose="020B0604020202020204" pitchFamily="34" charset="0"/>
                <a:sym typeface="+mn-ea"/>
              </a:rPr>
              <a:t>→ </a:t>
            </a:r>
            <a:r>
              <a:rPr lang="zh-CN" altLang="en-US" sz="2400" b="1">
                <a:solidFill>
                  <a:srgbClr val="0000FF"/>
                </a:solidFill>
                <a:ea typeface="黑体" panose="02010609060101010101" charset="-122"/>
                <a:cs typeface="Arial" panose="020B0604020202020204" pitchFamily="34" charset="0"/>
                <a:sym typeface="+mn-ea"/>
              </a:rPr>
              <a:t>适配器</a:t>
            </a:r>
            <a:r>
              <a:rPr lang="en-US" altLang="zh-CN" sz="2400" b="1">
                <a:solidFill>
                  <a:srgbClr val="0000FF"/>
                </a:solidFill>
                <a:ea typeface="黑体" panose="02010609060101010101" charset="-122"/>
                <a:cs typeface="Arial" panose="020B0604020202020204" pitchFamily="34" charset="0"/>
                <a:sym typeface="+mn-ea"/>
              </a:rPr>
              <a:t>(</a:t>
            </a:r>
            <a:r>
              <a:rPr lang="zh-CN" altLang="en-US" sz="2400" b="1">
                <a:solidFill>
                  <a:srgbClr val="0000FF"/>
                </a:solidFill>
                <a:ea typeface="黑体" panose="02010609060101010101" charset="-122"/>
                <a:cs typeface="Arial" panose="020B0604020202020204" pitchFamily="34" charset="0"/>
                <a:sym typeface="+mn-ea"/>
              </a:rPr>
              <a:t>接口</a:t>
            </a:r>
            <a:r>
              <a:rPr lang="en-US" altLang="zh-CN" sz="2400" b="1">
                <a:solidFill>
                  <a:srgbClr val="0000FF"/>
                </a:solidFill>
                <a:ea typeface="黑体" panose="02010609060101010101" charset="-122"/>
                <a:cs typeface="Arial" panose="020B0604020202020204" pitchFamily="34" charset="0"/>
                <a:sym typeface="+mn-ea"/>
              </a:rPr>
              <a:t>)</a:t>
            </a:r>
            <a:r>
              <a:rPr lang="en-US" altLang="zh-CN" sz="2400" b="1">
                <a:solidFill>
                  <a:srgbClr val="0000FF"/>
                </a:solidFill>
                <a:latin typeface="黑体" panose="02010609060101010101" charset="-122"/>
                <a:ea typeface="黑体" panose="02010609060101010101" charset="-122"/>
                <a:cs typeface="黑体" panose="02010609060101010101" charset="-122"/>
              </a:rPr>
              <a:t> </a:t>
            </a:r>
            <a:r>
              <a:rPr lang="en-US" altLang="zh-CN" sz="2400" b="1">
                <a:solidFill>
                  <a:srgbClr val="0000FF"/>
                </a:solidFill>
                <a:latin typeface="黑体" panose="02010609060101010101" charset="-122"/>
                <a:ea typeface="黑体" panose="02010609060101010101" charset="-122"/>
                <a:cs typeface="黑体" panose="02010609060101010101" charset="-122"/>
                <a:sym typeface="+mn-ea"/>
              </a:rPr>
              <a:t> </a:t>
            </a:r>
            <a:r>
              <a:rPr lang="en-US" altLang="zh-CN" sz="2400" b="1">
                <a:solidFill>
                  <a:srgbClr val="0000FF"/>
                </a:solidFill>
                <a:ea typeface="黑体" panose="02010609060101010101" charset="-122"/>
                <a:cs typeface="Arial" panose="020B0604020202020204" pitchFamily="34" charset="0"/>
                <a:sym typeface="+mn-ea"/>
              </a:rPr>
              <a:t>→ </a:t>
            </a:r>
            <a:r>
              <a:rPr lang="zh-CN" altLang="en-US" sz="2400" b="1">
                <a:solidFill>
                  <a:srgbClr val="0000FF"/>
                </a:solidFill>
                <a:ea typeface="黑体" panose="02010609060101010101" charset="-122"/>
                <a:cs typeface="Arial" panose="020B0604020202020204" pitchFamily="34" charset="0"/>
                <a:sym typeface="+mn-ea"/>
              </a:rPr>
              <a:t>设备控制器</a:t>
            </a:r>
            <a:r>
              <a:rPr lang="en-US" altLang="zh-CN" sz="2400" b="1">
                <a:solidFill>
                  <a:srgbClr val="0000FF"/>
                </a:solidFill>
                <a:ea typeface="黑体" panose="02010609060101010101" charset="-122"/>
                <a:cs typeface="Arial" panose="020B0604020202020204" pitchFamily="34" charset="0"/>
                <a:sym typeface="+mn-ea"/>
              </a:rPr>
              <a:t> </a:t>
            </a:r>
            <a:r>
              <a:rPr lang="en-US" altLang="zh-CN" sz="2400" b="1">
                <a:solidFill>
                  <a:srgbClr val="0000FF"/>
                </a:solidFill>
                <a:ea typeface="黑体" panose="02010609060101010101" charset="-122"/>
                <a:cs typeface="Arial" panose="020B0604020202020204" pitchFamily="34" charset="0"/>
                <a:sym typeface="+mn-ea"/>
              </a:rPr>
              <a:t>→ </a:t>
            </a:r>
            <a:r>
              <a:rPr lang="zh-CN" altLang="en-US" sz="2400" b="1">
                <a:solidFill>
                  <a:srgbClr val="0000FF"/>
                </a:solidFill>
                <a:ea typeface="黑体" panose="02010609060101010101" charset="-122"/>
                <a:cs typeface="Arial" panose="020B0604020202020204" pitchFamily="34" charset="0"/>
                <a:sym typeface="+mn-ea"/>
              </a:rPr>
              <a:t>外设</a:t>
            </a:r>
            <a:endParaRPr lang="zh-CN" altLang="en-US" sz="2400" b="1">
              <a:solidFill>
                <a:srgbClr val="0000FF"/>
              </a:solidFill>
              <a:latin typeface="黑体" panose="02010609060101010101" charset="-122"/>
              <a:ea typeface="黑体" panose="02010609060101010101" charset="-122"/>
              <a:cs typeface="Arial" panose="020B0604020202020204" pitchFamily="34" charset="0"/>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对象 3"/>
          <p:cNvGraphicFramePr/>
          <p:nvPr/>
        </p:nvGraphicFramePr>
        <p:xfrm>
          <a:off x="179705" y="188595"/>
          <a:ext cx="5453380" cy="2348865"/>
        </p:xfrm>
        <a:graphic>
          <a:graphicData uri="http://schemas.openxmlformats.org/presentationml/2006/ole">
            <mc:AlternateContent xmlns:mc="http://schemas.openxmlformats.org/markup-compatibility/2006">
              <mc:Choice xmlns:v="urn:schemas-microsoft-com:vml" Requires="v">
                <p:oleObj spid="_x0000_s5" name="" r:id="rId1" imgW="8756650" imgH="3606800" progId="Paint.Picture">
                  <p:embed/>
                </p:oleObj>
              </mc:Choice>
              <mc:Fallback>
                <p:oleObj name="" r:id="rId1" imgW="8756650" imgH="3606800" progId="Paint.Picture">
                  <p:embed/>
                  <p:pic>
                    <p:nvPicPr>
                      <p:cNvPr id="0" name="图片 2"/>
                      <p:cNvPicPr/>
                      <p:nvPr/>
                    </p:nvPicPr>
                    <p:blipFill>
                      <a:blip r:embed="rId2"/>
                      <a:stretch>
                        <a:fillRect/>
                      </a:stretch>
                    </p:blipFill>
                    <p:spPr>
                      <a:xfrm>
                        <a:off x="179705" y="188595"/>
                        <a:ext cx="5453380" cy="2348865"/>
                      </a:xfrm>
                      <a:prstGeom prst="rect">
                        <a:avLst/>
                      </a:prstGeom>
                    </p:spPr>
                  </p:pic>
                </p:oleObj>
              </mc:Fallback>
            </mc:AlternateContent>
          </a:graphicData>
        </a:graphic>
      </p:graphicFrame>
      <p:graphicFrame>
        <p:nvGraphicFramePr>
          <p:cNvPr id="6" name="对象 5"/>
          <p:cNvGraphicFramePr/>
          <p:nvPr/>
        </p:nvGraphicFramePr>
        <p:xfrm>
          <a:off x="1070610" y="2840355"/>
          <a:ext cx="8073390" cy="3973195"/>
        </p:xfrm>
        <a:graphic>
          <a:graphicData uri="http://schemas.openxmlformats.org/presentationml/2006/ole">
            <mc:AlternateContent xmlns:mc="http://schemas.openxmlformats.org/markup-compatibility/2006">
              <mc:Choice xmlns:v="urn:schemas-microsoft-com:vml" Requires="v">
                <p:oleObj spid="_x0000_s7" name="" r:id="rId3" imgW="9213850" imgH="4743450" progId="Paint.Picture">
                  <p:embed/>
                </p:oleObj>
              </mc:Choice>
              <mc:Fallback>
                <p:oleObj name="" r:id="rId3" imgW="9213850" imgH="4743450" progId="Paint.Picture">
                  <p:embed/>
                  <p:pic>
                    <p:nvPicPr>
                      <p:cNvPr id="0" name="图片 4"/>
                      <p:cNvPicPr/>
                      <p:nvPr/>
                    </p:nvPicPr>
                    <p:blipFill>
                      <a:blip r:embed="rId4"/>
                      <a:stretch>
                        <a:fillRect/>
                      </a:stretch>
                    </p:blipFill>
                    <p:spPr>
                      <a:xfrm>
                        <a:off x="1070610" y="2840355"/>
                        <a:ext cx="8073390" cy="3973195"/>
                      </a:xfrm>
                      <a:prstGeom prst="rect">
                        <a:avLst/>
                      </a:prstGeom>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pic>
        <p:nvPicPr>
          <p:cNvPr id="9219" name="Picture 2" descr="7a1">
            <a:hlinkClick r:id="rId1" action="ppaction://hlinkfile"/>
          </p:cNvPr>
          <p:cNvPicPr>
            <a:picLocks noChangeAspect="1"/>
          </p:cNvPicPr>
          <p:nvPr/>
        </p:nvPicPr>
        <p:blipFill>
          <a:blip r:embed="rId2"/>
          <a:stretch>
            <a:fillRect/>
          </a:stretch>
        </p:blipFill>
        <p:spPr>
          <a:xfrm>
            <a:off x="1880870" y="213995"/>
            <a:ext cx="7234555" cy="6492240"/>
          </a:xfrm>
          <a:prstGeom prst="rect">
            <a:avLst/>
          </a:prstGeom>
          <a:noFill/>
          <a:ln w="9525">
            <a:noFill/>
          </a:ln>
        </p:spPr>
      </p:pic>
      <p:sp>
        <p:nvSpPr>
          <p:cNvPr id="5123" name="Rectangle 2"/>
          <p:cNvSpPr>
            <a:spLocks noGrp="1"/>
          </p:cNvSpPr>
          <p:nvPr>
            <p:ph type="title"/>
          </p:nvPr>
        </p:nvSpPr>
        <p:spPr>
          <a:xfrm>
            <a:off x="457200" y="122555"/>
            <a:ext cx="7543800" cy="824230"/>
          </a:xfrm>
        </p:spPr>
        <p:txBody>
          <a:bodyPr vert="horz" wrap="square" lIns="91440" tIns="45720" rIns="91440" bIns="45720" anchor="b"/>
          <a:lstStyle/>
          <a:p>
            <a:pPr eaLnBrk="1" hangingPunct="1"/>
            <a:r>
              <a:rPr lang="zh-CN" altLang="en-US" dirty="0"/>
              <a:t>外设分类</a:t>
            </a:r>
            <a:endParaRPr lang="zh-CN" altLang="en-US" dirty="0"/>
          </a:p>
        </p:txBody>
      </p:sp>
      <p:sp>
        <p:nvSpPr>
          <p:cNvPr id="3" name="Rectangle 3"/>
          <p:cNvSpPr>
            <a:spLocks noGrp="1"/>
          </p:cNvSpPr>
          <p:nvPr>
            <p:ph idx="1"/>
          </p:nvPr>
        </p:nvSpPr>
        <p:spPr>
          <a:xfrm>
            <a:off x="193675" y="946785"/>
            <a:ext cx="1774190" cy="4411345"/>
          </a:xfrm>
        </p:spPr>
        <p:txBody>
          <a:bodyPr vert="horz" wrap="square" lIns="91440" tIns="45720" rIns="91440" bIns="45720" anchor="t"/>
          <a:p>
            <a:pPr marL="0" indent="0">
              <a:lnSpc>
                <a:spcPct val="140000"/>
              </a:lnSpc>
              <a:buNone/>
            </a:pPr>
            <a:r>
              <a:rPr lang="zh-CN" altLang="en-US" sz="2400" dirty="0">
                <a:solidFill>
                  <a:srgbClr val="FF0000"/>
                </a:solidFill>
                <a:sym typeface="+mn-ea"/>
              </a:rPr>
              <a:t>思考：</a:t>
            </a:r>
            <a:r>
              <a:rPr lang="zh-CN" altLang="en-US" sz="2400" dirty="0">
                <a:solidFill>
                  <a:schemeClr val="tx1"/>
                </a:solidFill>
                <a:sym typeface="+mn-ea"/>
              </a:rPr>
              <a:t>为什么外设不能直接连接道</a:t>
            </a:r>
            <a:r>
              <a:rPr lang="en-US" altLang="zh-CN" sz="2400" dirty="0">
                <a:solidFill>
                  <a:schemeClr val="tx1"/>
                </a:solidFill>
                <a:sym typeface="+mn-ea"/>
              </a:rPr>
              <a:t>CPU</a:t>
            </a:r>
            <a:r>
              <a:rPr lang="zh-CN" altLang="en-US" sz="2400" dirty="0">
                <a:solidFill>
                  <a:schemeClr val="tx1"/>
                </a:solidFill>
                <a:sym typeface="+mn-ea"/>
              </a:rPr>
              <a:t>上？</a:t>
            </a:r>
            <a:endParaRPr lang="zh-CN" altLang="en-US" sz="2400" dirty="0">
              <a:solidFill>
                <a:schemeClr val="tx1"/>
              </a:solidFill>
              <a:sym typeface="+mn-ea"/>
            </a:endParaRPr>
          </a:p>
          <a:p>
            <a:pPr marL="0" indent="0">
              <a:lnSpc>
                <a:spcPct val="140000"/>
              </a:lnSpc>
              <a:buNone/>
            </a:pPr>
            <a:r>
              <a:rPr lang="zh-CN" altLang="en-US" sz="2400" dirty="0">
                <a:solidFill>
                  <a:srgbClr val="FF0000"/>
                </a:solidFill>
                <a:sym typeface="+mn-ea"/>
              </a:rPr>
              <a:t>思考：</a:t>
            </a:r>
            <a:r>
              <a:rPr lang="zh-CN" altLang="en-US" sz="2400" dirty="0">
                <a:solidFill>
                  <a:schemeClr val="tx1"/>
                </a:solidFill>
                <a:sym typeface="+mn-ea"/>
              </a:rPr>
              <a:t>各种外设的设备控制器结构相同吗？</a:t>
            </a:r>
            <a:endParaRPr lang="zh-CN" altLang="en-US" sz="2400" dirty="0">
              <a:solidFill>
                <a:schemeClr val="tx1"/>
              </a:solidFill>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70" name="标题 58369"/>
          <p:cNvSpPr>
            <a:spLocks noGrp="1"/>
          </p:cNvSpPr>
          <p:nvPr>
            <p:ph type="title"/>
          </p:nvPr>
        </p:nvSpPr>
        <p:spPr>
          <a:xfrm>
            <a:off x="407670" y="0"/>
            <a:ext cx="7543800" cy="890270"/>
          </a:xfrm>
        </p:spPr>
        <p:txBody>
          <a:bodyPr anchor="ctr"/>
          <a:p>
            <a:r>
              <a:rPr lang="en-US" altLang="zh-CN" sz="4000" dirty="0"/>
              <a:t>7.2  </a:t>
            </a:r>
            <a:r>
              <a:rPr lang="zh-CN" altLang="en-US" sz="4000" dirty="0"/>
              <a:t>磁盘存储设备 </a:t>
            </a:r>
            <a:endParaRPr lang="zh-CN" altLang="en-US" sz="4000" dirty="0"/>
          </a:p>
        </p:txBody>
      </p:sp>
      <p:sp>
        <p:nvSpPr>
          <p:cNvPr id="58371" name="文本占位符 58370"/>
          <p:cNvSpPr>
            <a:spLocks noGrp="1"/>
          </p:cNvSpPr>
          <p:nvPr>
            <p:ph type="body" idx="1"/>
          </p:nvPr>
        </p:nvSpPr>
        <p:spPr>
          <a:xfrm>
            <a:off x="236220" y="802005"/>
            <a:ext cx="8597265" cy="4411345"/>
          </a:xfrm>
        </p:spPr>
        <p:txBody>
          <a:bodyPr/>
          <a:p>
            <a:pPr marL="0" indent="0">
              <a:lnSpc>
                <a:spcPct val="140000"/>
              </a:lnSpc>
              <a:buNone/>
            </a:pPr>
            <a:r>
              <a:rPr lang="en-US" altLang="zh-CN" sz="3200" dirty="0">
                <a:solidFill>
                  <a:srgbClr val="FF00FF"/>
                </a:solidFill>
              </a:rPr>
              <a:t>7.2.1 </a:t>
            </a:r>
            <a:r>
              <a:rPr lang="zh-CN" altLang="en-US" sz="3200" dirty="0">
                <a:solidFill>
                  <a:srgbClr val="FF00FF"/>
                </a:solidFill>
              </a:rPr>
              <a:t>磁记录原理</a:t>
            </a:r>
            <a:r>
              <a:rPr lang="zh-CN" altLang="en-US" sz="2400" dirty="0">
                <a:solidFill>
                  <a:schemeClr val="tx1"/>
                </a:solidFill>
              </a:rPr>
              <a:t>　　　</a:t>
            </a:r>
            <a:r>
              <a:rPr lang="zh-CN" altLang="en-US" sz="2400" dirty="0">
                <a:solidFill>
                  <a:schemeClr val="tx1"/>
                </a:solidFill>
                <a:hlinkClick r:id="rId1" action="ppaction://hlinkfile"/>
              </a:rPr>
              <a:t> </a:t>
            </a:r>
            <a:endParaRPr lang="zh-CN" altLang="en-US" sz="2400" dirty="0">
              <a:solidFill>
                <a:schemeClr val="tx1"/>
              </a:solidFill>
            </a:endParaRPr>
          </a:p>
          <a:p>
            <a:pPr marL="0" indent="0">
              <a:lnSpc>
                <a:spcPct val="140000"/>
              </a:lnSpc>
              <a:buNone/>
            </a:pPr>
            <a:r>
              <a:rPr lang="zh-CN" altLang="en-US" sz="2400" dirty="0">
                <a:solidFill>
                  <a:schemeClr val="tx1"/>
                </a:solidFill>
              </a:rPr>
              <a:t>  计算机的外存储器又称</a:t>
            </a:r>
            <a:r>
              <a:rPr lang="zh-CN" altLang="en-US" sz="2400" dirty="0">
                <a:solidFill>
                  <a:srgbClr val="FF0000"/>
                </a:solidFill>
              </a:rPr>
              <a:t>磁表面存储设备，</a:t>
            </a:r>
            <a:r>
              <a:rPr lang="zh-CN" altLang="en-US" sz="2400" dirty="0">
                <a:solidFill>
                  <a:schemeClr val="tx1"/>
                </a:solidFill>
              </a:rPr>
              <a:t>是用某些</a:t>
            </a:r>
            <a:r>
              <a:rPr lang="zh-CN" altLang="en-US" sz="2400" dirty="0">
                <a:solidFill>
                  <a:srgbClr val="FF0000"/>
                </a:solidFill>
              </a:rPr>
              <a:t>磁性材料</a:t>
            </a:r>
            <a:r>
              <a:rPr lang="zh-CN" altLang="en-US" sz="2400" dirty="0">
                <a:solidFill>
                  <a:schemeClr val="tx1"/>
                </a:solidFill>
              </a:rPr>
              <a:t>薄薄地涂在</a:t>
            </a:r>
            <a:r>
              <a:rPr lang="zh-CN" altLang="en-US" sz="2400" dirty="0">
                <a:solidFill>
                  <a:srgbClr val="FF0000"/>
                </a:solidFill>
              </a:rPr>
              <a:t>金属铝或塑料表面</a:t>
            </a:r>
            <a:r>
              <a:rPr lang="zh-CN" altLang="en-US" sz="2400" dirty="0">
                <a:solidFill>
                  <a:schemeClr val="tx1"/>
                </a:solidFill>
              </a:rPr>
              <a:t>作载磁体来存储信息。</a:t>
            </a:r>
            <a:r>
              <a:rPr lang="zh-CN" altLang="en-US" sz="2400" dirty="0">
                <a:solidFill>
                  <a:srgbClr val="FF00FF"/>
                </a:solidFill>
              </a:rPr>
              <a:t>磁盘</a:t>
            </a:r>
            <a:r>
              <a:rPr lang="zh-CN" altLang="en-US" sz="2400" dirty="0">
                <a:solidFill>
                  <a:schemeClr val="tx1"/>
                </a:solidFill>
              </a:rPr>
              <a:t>存储器、</a:t>
            </a:r>
            <a:r>
              <a:rPr lang="zh-CN" altLang="en-US" sz="2400" dirty="0">
                <a:solidFill>
                  <a:srgbClr val="FF00FF"/>
                </a:solidFill>
              </a:rPr>
              <a:t>磁带</a:t>
            </a:r>
            <a:r>
              <a:rPr lang="zh-CN" altLang="en-US" sz="2400" dirty="0">
                <a:solidFill>
                  <a:schemeClr val="tx1"/>
                </a:solidFill>
              </a:rPr>
              <a:t>存储器均属于磁表面存储器。 </a:t>
            </a:r>
            <a:endParaRPr lang="zh-CN" altLang="en-US" sz="2400" dirty="0">
              <a:solidFill>
                <a:schemeClr val="tx1"/>
              </a:solidFill>
            </a:endParaRPr>
          </a:p>
          <a:p>
            <a:pPr>
              <a:lnSpc>
                <a:spcPct val="140000"/>
              </a:lnSpc>
            </a:pPr>
            <a:r>
              <a:rPr lang="zh-CN" altLang="en-US" sz="2400" dirty="0">
                <a:solidFill>
                  <a:srgbClr val="0000FF"/>
                </a:solidFill>
              </a:rPr>
              <a:t>优点：</a:t>
            </a:r>
            <a:endParaRPr lang="zh-CN" altLang="en-US" sz="2400" dirty="0">
              <a:solidFill>
                <a:srgbClr val="0000FF"/>
              </a:solidFill>
            </a:endParaRPr>
          </a:p>
          <a:p>
            <a:pPr lvl="1">
              <a:lnSpc>
                <a:spcPct val="140000"/>
              </a:lnSpc>
            </a:pPr>
            <a:r>
              <a:rPr lang="en-US" altLang="zh-CN" sz="2000" dirty="0">
                <a:solidFill>
                  <a:schemeClr val="tx1"/>
                </a:solidFill>
              </a:rPr>
              <a:t>(1)</a:t>
            </a:r>
            <a:r>
              <a:rPr lang="zh-CN" altLang="en-US" sz="2000" dirty="0">
                <a:solidFill>
                  <a:srgbClr val="FF00FF"/>
                </a:solidFill>
              </a:rPr>
              <a:t>存储容量大，位价格低；</a:t>
            </a:r>
            <a:r>
              <a:rPr lang="zh-CN" altLang="en-US" sz="2000" dirty="0">
                <a:solidFill>
                  <a:schemeClr val="tx1"/>
                </a:solidFill>
              </a:rPr>
              <a:t> （作为</a:t>
            </a:r>
            <a:r>
              <a:rPr lang="zh-CN" altLang="en-US" sz="2000" dirty="0">
                <a:solidFill>
                  <a:srgbClr val="FF00FF"/>
                </a:solidFill>
                <a:sym typeface="+mn-ea"/>
              </a:rPr>
              <a:t>大容量</a:t>
            </a:r>
            <a:r>
              <a:rPr lang="zh-CN" altLang="en-US" sz="2000" dirty="0">
                <a:solidFill>
                  <a:srgbClr val="FF00FF"/>
                </a:solidFill>
                <a:sym typeface="+mn-ea"/>
              </a:rPr>
              <a:t>辅助</a:t>
            </a:r>
            <a:r>
              <a:rPr lang="zh-CN" altLang="en-US" sz="2000" dirty="0">
                <a:solidFill>
                  <a:srgbClr val="FF00FF"/>
                </a:solidFill>
                <a:sym typeface="+mn-ea"/>
              </a:rPr>
              <a:t>存储器</a:t>
            </a:r>
            <a:r>
              <a:rPr lang="zh-CN" altLang="en-US" sz="2000" dirty="0">
                <a:sym typeface="+mn-ea"/>
              </a:rPr>
              <a:t>使用</a:t>
            </a:r>
            <a:r>
              <a:rPr lang="zh-CN" altLang="en-US" sz="2000" dirty="0">
                <a:solidFill>
                  <a:schemeClr val="tx1"/>
                </a:solidFill>
              </a:rPr>
              <a:t>）</a:t>
            </a:r>
            <a:endParaRPr lang="zh-CN" altLang="en-US" sz="2000" dirty="0">
              <a:solidFill>
                <a:schemeClr val="tx1"/>
              </a:solidFill>
            </a:endParaRPr>
          </a:p>
          <a:p>
            <a:pPr lvl="1">
              <a:lnSpc>
                <a:spcPct val="140000"/>
              </a:lnSpc>
            </a:pPr>
            <a:r>
              <a:rPr lang="en-US" altLang="zh-CN" sz="2000" dirty="0">
                <a:solidFill>
                  <a:schemeClr val="tx1"/>
                </a:solidFill>
              </a:rPr>
              <a:t>(2)</a:t>
            </a:r>
            <a:r>
              <a:rPr lang="zh-CN" altLang="en-US" sz="2000" dirty="0">
                <a:solidFill>
                  <a:schemeClr val="tx1"/>
                </a:solidFill>
              </a:rPr>
              <a:t>记录介质可以重复使用；</a:t>
            </a:r>
            <a:endParaRPr lang="zh-CN" altLang="en-US" sz="2000" dirty="0">
              <a:solidFill>
                <a:schemeClr val="tx1"/>
              </a:solidFill>
            </a:endParaRPr>
          </a:p>
          <a:p>
            <a:pPr lvl="1">
              <a:lnSpc>
                <a:spcPct val="140000"/>
              </a:lnSpc>
            </a:pPr>
            <a:r>
              <a:rPr lang="en-US" altLang="zh-CN" sz="2000" dirty="0">
                <a:solidFill>
                  <a:schemeClr val="tx1"/>
                </a:solidFill>
              </a:rPr>
              <a:t>(3)</a:t>
            </a:r>
            <a:r>
              <a:rPr lang="zh-CN" altLang="en-US" sz="2000" dirty="0">
                <a:solidFill>
                  <a:schemeClr val="tx1"/>
                </a:solidFill>
              </a:rPr>
              <a:t>记录信息可以</a:t>
            </a:r>
            <a:r>
              <a:rPr lang="zh-CN" altLang="en-US" sz="2000" dirty="0">
                <a:solidFill>
                  <a:srgbClr val="FF00FF"/>
                </a:solidFill>
              </a:rPr>
              <a:t>长期保存而不丢失</a:t>
            </a:r>
            <a:r>
              <a:rPr lang="zh-CN" altLang="en-US" sz="2000" dirty="0">
                <a:solidFill>
                  <a:schemeClr val="tx1"/>
                </a:solidFill>
              </a:rPr>
              <a:t>，甚至可以脱机存档；</a:t>
            </a:r>
            <a:endParaRPr lang="zh-CN" altLang="en-US" sz="2000" dirty="0">
              <a:solidFill>
                <a:schemeClr val="tx1"/>
              </a:solidFill>
            </a:endParaRPr>
          </a:p>
          <a:p>
            <a:pPr lvl="1">
              <a:lnSpc>
                <a:spcPct val="140000"/>
              </a:lnSpc>
            </a:pPr>
            <a:r>
              <a:rPr lang="en-US" altLang="zh-CN" sz="2000" dirty="0">
                <a:solidFill>
                  <a:schemeClr val="tx1"/>
                </a:solidFill>
              </a:rPr>
              <a:t>(4)</a:t>
            </a:r>
            <a:r>
              <a:rPr lang="zh-CN" altLang="en-US" sz="2000" dirty="0">
                <a:solidFill>
                  <a:schemeClr val="tx1"/>
                </a:solidFill>
              </a:rPr>
              <a:t>非破坏性读出，读出时不需要再生信息 。</a:t>
            </a:r>
            <a:endParaRPr lang="zh-CN" altLang="en-US" sz="2000" dirty="0">
              <a:solidFill>
                <a:schemeClr val="tx1"/>
              </a:solidFill>
            </a:endParaRPr>
          </a:p>
          <a:p>
            <a:pPr>
              <a:lnSpc>
                <a:spcPct val="140000"/>
              </a:lnSpc>
            </a:pPr>
            <a:r>
              <a:rPr lang="zh-CN" altLang="en-US" sz="2400" dirty="0">
                <a:solidFill>
                  <a:srgbClr val="0000FF"/>
                </a:solidFill>
              </a:rPr>
              <a:t>缺点：</a:t>
            </a:r>
            <a:r>
              <a:rPr lang="zh-CN" altLang="en-US" sz="2400" dirty="0">
                <a:solidFill>
                  <a:srgbClr val="FF00FF"/>
                </a:solidFill>
              </a:rPr>
              <a:t>存取速度较慢</a:t>
            </a:r>
            <a:r>
              <a:rPr lang="zh-CN" altLang="en-US" sz="2400" dirty="0">
                <a:solidFill>
                  <a:schemeClr val="tx1"/>
                </a:solidFill>
              </a:rPr>
              <a:t>，机械结构复杂，对工作环境要求较高 </a:t>
            </a:r>
            <a:endParaRPr lang="zh-CN" altLang="en-US" sz="2400" dirty="0">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7" name="Picture 4" descr="7a3"/>
          <p:cNvPicPr>
            <a:picLocks noChangeAspect="1"/>
          </p:cNvPicPr>
          <p:nvPr/>
        </p:nvPicPr>
        <p:blipFill>
          <a:blip r:embed="rId1"/>
          <a:stretch>
            <a:fillRect/>
          </a:stretch>
        </p:blipFill>
        <p:spPr>
          <a:xfrm>
            <a:off x="176530" y="3413125"/>
            <a:ext cx="5637530" cy="3444875"/>
          </a:xfrm>
          <a:prstGeom prst="rect">
            <a:avLst/>
          </a:prstGeom>
          <a:noFill/>
          <a:ln w="9525">
            <a:noFill/>
          </a:ln>
        </p:spPr>
      </p:pic>
      <p:sp>
        <p:nvSpPr>
          <p:cNvPr id="11266"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
        <p:nvSpPr>
          <p:cNvPr id="11267" name="Rectangle 2"/>
          <p:cNvSpPr>
            <a:spLocks noGrp="1"/>
          </p:cNvSpPr>
          <p:nvPr>
            <p:ph type="title"/>
          </p:nvPr>
        </p:nvSpPr>
        <p:spPr/>
        <p:txBody>
          <a:bodyPr vert="horz" wrap="square" lIns="91440" tIns="45720" rIns="91440" bIns="45720" anchor="b"/>
          <a:lstStyle/>
          <a:p>
            <a:pPr eaLnBrk="1" hangingPunct="1"/>
            <a:r>
              <a:rPr lang="en-US" altLang="zh-CN" dirty="0"/>
              <a:t>7.2</a:t>
            </a:r>
            <a:r>
              <a:rPr lang="zh-CN" altLang="en-US" dirty="0"/>
              <a:t>磁盘存储设备</a:t>
            </a:r>
            <a:endParaRPr lang="zh-CN" altLang="en-US" dirty="0"/>
          </a:p>
        </p:txBody>
      </p:sp>
      <p:sp>
        <p:nvSpPr>
          <p:cNvPr id="11268" name="Rectangle 3"/>
          <p:cNvSpPr>
            <a:spLocks noGrp="1"/>
          </p:cNvSpPr>
          <p:nvPr>
            <p:ph idx="1"/>
          </p:nvPr>
        </p:nvSpPr>
        <p:spPr>
          <a:xfrm>
            <a:off x="176530" y="1124585"/>
            <a:ext cx="8544560" cy="2277110"/>
          </a:xfrm>
          <a:noFill/>
        </p:spPr>
        <p:txBody>
          <a:bodyPr vert="horz" wrap="square" lIns="91440" tIns="45720" rIns="91440" bIns="45720" anchor="t"/>
          <a:lstStyle/>
          <a:p>
            <a:pPr marL="0" indent="0" eaLnBrk="1" hangingPunct="1">
              <a:lnSpc>
                <a:spcPct val="110000"/>
              </a:lnSpc>
              <a:buNone/>
            </a:pPr>
            <a:r>
              <a:rPr lang="zh-CN" altLang="en-US" sz="2400" dirty="0"/>
              <a:t>写：</a:t>
            </a:r>
            <a:r>
              <a:rPr lang="zh-CN" altLang="en-US" sz="2400" dirty="0">
                <a:solidFill>
                  <a:schemeClr val="tx1"/>
                </a:solidFill>
                <a:sym typeface="+mn-ea"/>
              </a:rPr>
              <a:t>写线圈中通过一定方向的</a:t>
            </a:r>
            <a:r>
              <a:rPr lang="zh-CN" altLang="en-US" sz="2400" dirty="0">
                <a:solidFill>
                  <a:srgbClr val="FF00FF"/>
                </a:solidFill>
                <a:sym typeface="+mn-ea"/>
              </a:rPr>
              <a:t>脉冲电流</a:t>
            </a:r>
            <a:r>
              <a:rPr lang="zh-CN" altLang="en-US" sz="2400" dirty="0">
                <a:solidFill>
                  <a:schemeClr val="tx1"/>
                </a:solidFill>
                <a:sym typeface="+mn-ea"/>
              </a:rPr>
              <a:t>时，载磁体就被</a:t>
            </a:r>
            <a:r>
              <a:rPr lang="zh-CN" altLang="en-US" sz="2400" dirty="0">
                <a:solidFill>
                  <a:srgbClr val="FF00FF"/>
                </a:solidFill>
                <a:sym typeface="+mn-ea"/>
              </a:rPr>
              <a:t>磁化</a:t>
            </a:r>
            <a:r>
              <a:rPr lang="zh-CN" altLang="en-US" sz="2400" dirty="0">
                <a:solidFill>
                  <a:schemeClr val="tx1"/>
                </a:solidFill>
                <a:sym typeface="+mn-ea"/>
              </a:rPr>
              <a:t>成相应极性的</a:t>
            </a:r>
            <a:r>
              <a:rPr lang="zh-CN" altLang="en-US" sz="2400" dirty="0">
                <a:solidFill>
                  <a:srgbClr val="FF00FF"/>
                </a:solidFill>
                <a:sym typeface="+mn-ea"/>
              </a:rPr>
              <a:t>磁化元</a:t>
            </a:r>
            <a:endParaRPr lang="zh-CN" altLang="en-US" sz="2400" dirty="0">
              <a:solidFill>
                <a:schemeClr val="tx1"/>
              </a:solidFill>
              <a:sym typeface="+mn-ea"/>
            </a:endParaRPr>
          </a:p>
          <a:p>
            <a:pPr marL="0" indent="0" eaLnBrk="1" hangingPunct="1">
              <a:lnSpc>
                <a:spcPct val="110000"/>
              </a:lnSpc>
              <a:buNone/>
            </a:pPr>
            <a:r>
              <a:rPr lang="zh-CN" altLang="en-US" sz="2400" dirty="0">
                <a:solidFill>
                  <a:schemeClr val="tx1"/>
                </a:solidFill>
                <a:sym typeface="+mn-ea"/>
              </a:rPr>
              <a:t> </a:t>
            </a:r>
            <a:r>
              <a:rPr lang="zh-CN" altLang="en-US" sz="2400" dirty="0">
                <a:solidFill>
                  <a:srgbClr val="FF0000"/>
                </a:solidFill>
                <a:sym typeface="+mn-ea"/>
              </a:rPr>
              <a:t>（正向电流，正向磁化，写</a:t>
            </a:r>
            <a:r>
              <a:rPr lang="en-US" altLang="zh-CN" sz="2400" dirty="0">
                <a:solidFill>
                  <a:srgbClr val="FF0000"/>
                </a:solidFill>
                <a:sym typeface="+mn-ea"/>
              </a:rPr>
              <a:t>1</a:t>
            </a:r>
            <a:r>
              <a:rPr lang="zh-CN" sz="2400" dirty="0">
                <a:solidFill>
                  <a:srgbClr val="FF0000"/>
                </a:solidFill>
                <a:sym typeface="+mn-ea"/>
              </a:rPr>
              <a:t>。</a:t>
            </a:r>
            <a:r>
              <a:rPr lang="en-US" altLang="zh-CN" sz="2400" dirty="0">
                <a:solidFill>
                  <a:srgbClr val="FF0000"/>
                </a:solidFill>
                <a:sym typeface="+mn-ea"/>
              </a:rPr>
              <a:t> </a:t>
            </a:r>
            <a:r>
              <a:rPr lang="zh-CN" altLang="en-US" sz="2400" dirty="0">
                <a:solidFill>
                  <a:srgbClr val="FF0000"/>
                </a:solidFill>
                <a:sym typeface="+mn-ea"/>
              </a:rPr>
              <a:t>负向电流，反向磁化，写</a:t>
            </a:r>
            <a:r>
              <a:rPr lang="en-US" altLang="zh-CN" sz="2400" dirty="0">
                <a:solidFill>
                  <a:srgbClr val="FF0000"/>
                </a:solidFill>
                <a:sym typeface="+mn-ea"/>
              </a:rPr>
              <a:t>0</a:t>
            </a:r>
            <a:r>
              <a:rPr lang="zh-CN" altLang="en-US" sz="2400" dirty="0">
                <a:solidFill>
                  <a:srgbClr val="FF0000"/>
                </a:solidFill>
                <a:sym typeface="+mn-ea"/>
              </a:rPr>
              <a:t>）</a:t>
            </a:r>
            <a:endParaRPr lang="zh-CN" altLang="en-US" sz="2400" dirty="0">
              <a:solidFill>
                <a:srgbClr val="FF0000"/>
              </a:solidFill>
            </a:endParaRPr>
          </a:p>
          <a:p>
            <a:pPr marL="0" indent="0" eaLnBrk="1" hangingPunct="1">
              <a:lnSpc>
                <a:spcPct val="110000"/>
              </a:lnSpc>
              <a:buNone/>
            </a:pPr>
            <a:r>
              <a:rPr lang="zh-CN" altLang="en-US" sz="2400" dirty="0"/>
              <a:t>读：</a:t>
            </a:r>
            <a:r>
              <a:rPr lang="zh-CN" altLang="en-US" sz="2400" dirty="0">
                <a:solidFill>
                  <a:schemeClr val="tx1"/>
                </a:solidFill>
                <a:sym typeface="+mn-ea"/>
              </a:rPr>
              <a:t>当</a:t>
            </a:r>
            <a:r>
              <a:rPr lang="zh-CN" altLang="en-US" sz="2400" dirty="0">
                <a:solidFill>
                  <a:srgbClr val="FF00FF"/>
                </a:solidFill>
                <a:sym typeface="+mn-ea"/>
              </a:rPr>
              <a:t>磁头</a:t>
            </a:r>
            <a:r>
              <a:rPr lang="zh-CN" altLang="en-US" sz="2400" dirty="0">
                <a:solidFill>
                  <a:schemeClr val="tx1"/>
                </a:solidFill>
                <a:sym typeface="+mn-ea"/>
              </a:rPr>
              <a:t>经过不同磁化状态的磁化元时，读线圈会产生不同方向的感应电势</a:t>
            </a:r>
            <a:r>
              <a:rPr lang="zh-CN" altLang="en-US" sz="2400" dirty="0">
                <a:solidFill>
                  <a:srgbClr val="FF0000"/>
                </a:solidFill>
                <a:sym typeface="+mn-ea"/>
              </a:rPr>
              <a:t>（读出</a:t>
            </a:r>
            <a:r>
              <a:rPr lang="en-US" altLang="zh-CN" sz="2400" dirty="0">
                <a:solidFill>
                  <a:srgbClr val="FF0000"/>
                </a:solidFill>
                <a:sym typeface="+mn-ea"/>
              </a:rPr>
              <a:t>0</a:t>
            </a:r>
            <a:r>
              <a:rPr lang="zh-CN" altLang="en-US" sz="2400" dirty="0">
                <a:solidFill>
                  <a:srgbClr val="FF0000"/>
                </a:solidFill>
                <a:sym typeface="+mn-ea"/>
              </a:rPr>
              <a:t>或</a:t>
            </a:r>
            <a:r>
              <a:rPr lang="en-US" altLang="zh-CN" sz="2400" dirty="0">
                <a:solidFill>
                  <a:srgbClr val="FF0000"/>
                </a:solidFill>
                <a:sym typeface="+mn-ea"/>
              </a:rPr>
              <a:t>1</a:t>
            </a:r>
            <a:r>
              <a:rPr lang="zh-CN" altLang="en-US" sz="2400" dirty="0">
                <a:solidFill>
                  <a:srgbClr val="FF0000"/>
                </a:solidFill>
                <a:sym typeface="+mn-ea"/>
              </a:rPr>
              <a:t>）</a:t>
            </a:r>
            <a:endParaRPr lang="zh-CN" altLang="en-US" sz="2400" dirty="0">
              <a:solidFill>
                <a:schemeClr val="tx1"/>
              </a:solidFill>
            </a:endParaRPr>
          </a:p>
          <a:p>
            <a:pPr eaLnBrk="1" hangingPunct="1">
              <a:lnSpc>
                <a:spcPct val="110000"/>
              </a:lnSpc>
            </a:pPr>
            <a:endParaRPr lang="zh-CN" altLang="en-US" sz="2400" dirty="0">
              <a:sym typeface="+mn-ea"/>
            </a:endParaRPr>
          </a:p>
          <a:p>
            <a:pPr eaLnBrk="1" hangingPunct="1">
              <a:lnSpc>
                <a:spcPct val="110000"/>
              </a:lnSpc>
            </a:pPr>
            <a:endParaRPr lang="zh-CN" altLang="en-US" sz="2400" dirty="0">
              <a:solidFill>
                <a:schemeClr val="tx1"/>
              </a:solidFill>
            </a:endParaRPr>
          </a:p>
          <a:p>
            <a:pPr lvl="1" eaLnBrk="1" hangingPunct="1">
              <a:lnSpc>
                <a:spcPct val="80000"/>
              </a:lnSpc>
              <a:buNone/>
            </a:pPr>
            <a:endParaRPr lang="zh-CN" altLang="en-US" sz="2400" dirty="0">
              <a:solidFill>
                <a:schemeClr val="tx1"/>
              </a:solidFill>
            </a:endParaRPr>
          </a:p>
        </p:txBody>
      </p:sp>
      <p:sp>
        <p:nvSpPr>
          <p:cNvPr id="9" name="文本框 8"/>
          <p:cNvSpPr txBox="1"/>
          <p:nvPr/>
        </p:nvSpPr>
        <p:spPr>
          <a:xfrm>
            <a:off x="5796280" y="4364990"/>
            <a:ext cx="3025140" cy="968375"/>
          </a:xfrm>
          <a:prstGeom prst="rect">
            <a:avLst/>
          </a:prstGeom>
          <a:noFill/>
        </p:spPr>
        <p:txBody>
          <a:bodyPr wrap="square" rtlCol="0" anchor="t">
            <a:spAutoFit/>
          </a:bodyPr>
          <a:p>
            <a:pPr eaLnBrk="1" hangingPunct="1">
              <a:buNone/>
            </a:pPr>
            <a:r>
              <a:rPr lang="zh-CN" altLang="en-US" sz="2400" dirty="0">
                <a:solidFill>
                  <a:srgbClr val="0000FF"/>
                </a:solidFill>
                <a:latin typeface="方正粗黑宋简体" panose="02000000000000000000" charset="-122"/>
                <a:ea typeface="方正粗黑宋简体" panose="02000000000000000000" charset="-122"/>
                <a:sym typeface="+mn-ea"/>
              </a:rPr>
              <a:t>写：电生磁</a:t>
            </a:r>
            <a:endParaRPr lang="zh-CN" altLang="en-US" sz="2400" dirty="0">
              <a:solidFill>
                <a:srgbClr val="0000FF"/>
              </a:solidFill>
              <a:latin typeface="方正粗黑宋简体" panose="02000000000000000000" charset="-122"/>
              <a:ea typeface="方正粗黑宋简体" panose="02000000000000000000" charset="-122"/>
              <a:sym typeface="+mn-ea"/>
            </a:endParaRPr>
          </a:p>
          <a:p>
            <a:pPr eaLnBrk="1" hangingPunct="1">
              <a:buNone/>
            </a:pPr>
            <a:endParaRPr lang="zh-CN" altLang="en-US" sz="900" dirty="0">
              <a:solidFill>
                <a:srgbClr val="0000FF"/>
              </a:solidFill>
              <a:latin typeface="方正粗黑宋简体" panose="02000000000000000000" charset="-122"/>
              <a:ea typeface="方正粗黑宋简体" panose="02000000000000000000" charset="-122"/>
              <a:sym typeface="+mn-ea"/>
            </a:endParaRPr>
          </a:p>
          <a:p>
            <a:pPr eaLnBrk="1" hangingPunct="1">
              <a:buNone/>
            </a:pPr>
            <a:r>
              <a:rPr lang="zh-CN" altLang="en-US" sz="2400" dirty="0">
                <a:solidFill>
                  <a:srgbClr val="0000FF"/>
                </a:solidFill>
                <a:latin typeface="方正粗黑宋简体" panose="02000000000000000000" charset="-122"/>
                <a:ea typeface="方正粗黑宋简体" panose="02000000000000000000" charset="-122"/>
                <a:sym typeface="+mn-ea"/>
              </a:rPr>
              <a:t>读：磁生电</a:t>
            </a:r>
            <a:endParaRPr lang="zh-CN" altLang="en-US" sz="2400" dirty="0">
              <a:solidFill>
                <a:srgbClr val="0000FF"/>
              </a:solidFill>
              <a:latin typeface="方正粗黑宋简体" panose="02000000000000000000" charset="-122"/>
              <a:ea typeface="方正粗黑宋简体" panose="02000000000000000000" charset="-122"/>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
        <p:nvSpPr>
          <p:cNvPr id="11267" name="Rectangle 2"/>
          <p:cNvSpPr>
            <a:spLocks noGrp="1"/>
          </p:cNvSpPr>
          <p:nvPr>
            <p:ph type="title"/>
          </p:nvPr>
        </p:nvSpPr>
        <p:spPr>
          <a:xfrm>
            <a:off x="218440" y="0"/>
            <a:ext cx="7543800" cy="721360"/>
          </a:xfrm>
        </p:spPr>
        <p:txBody>
          <a:bodyPr vert="horz" wrap="square" lIns="91440" tIns="45720" rIns="91440" bIns="45720" anchor="b"/>
          <a:lstStyle/>
          <a:p>
            <a:pPr eaLnBrk="1" hangingPunct="1"/>
            <a:r>
              <a:rPr lang="en-US" altLang="zh-CN" dirty="0"/>
              <a:t>7.2.2 </a:t>
            </a:r>
            <a:r>
              <a:rPr lang="zh-CN" altLang="en-US" dirty="0"/>
              <a:t>磁盘的组成和分类</a:t>
            </a:r>
            <a:endParaRPr lang="zh-CN" altLang="en-US" dirty="0"/>
          </a:p>
        </p:txBody>
      </p:sp>
      <p:sp>
        <p:nvSpPr>
          <p:cNvPr id="3" name="Rectangle 3"/>
          <p:cNvSpPr>
            <a:spLocks noGrp="1"/>
          </p:cNvSpPr>
          <p:nvPr>
            <p:ph idx="1"/>
          </p:nvPr>
        </p:nvSpPr>
        <p:spPr>
          <a:xfrm>
            <a:off x="79375" y="721360"/>
            <a:ext cx="8229600" cy="509270"/>
          </a:xfrm>
        </p:spPr>
        <p:txBody>
          <a:bodyPr vert="horz" wrap="square" lIns="91440" tIns="45720" rIns="91440" bIns="45720" anchor="t"/>
          <a:p>
            <a:pPr marL="0" indent="0" eaLnBrk="1" hangingPunct="1">
              <a:lnSpc>
                <a:spcPct val="80000"/>
              </a:lnSpc>
              <a:buNone/>
            </a:pPr>
            <a:r>
              <a:rPr lang="zh-CN" altLang="en-US" sz="2400" dirty="0">
                <a:sym typeface="+mn-ea"/>
              </a:rPr>
              <a:t>硬盘存取功能逻辑结构：</a:t>
            </a:r>
            <a:r>
              <a:rPr lang="zh-CN" altLang="en-US" sz="2400" dirty="0">
                <a:solidFill>
                  <a:schemeClr val="tx1"/>
                </a:solidFill>
                <a:sym typeface="+mn-ea"/>
              </a:rPr>
              <a:t>由</a:t>
            </a:r>
            <a:r>
              <a:rPr lang="zh-CN" altLang="en-US" sz="2400" dirty="0">
                <a:solidFill>
                  <a:srgbClr val="0000FF"/>
                </a:solidFill>
                <a:sym typeface="+mn-ea"/>
              </a:rPr>
              <a:t>磁记录介质</a:t>
            </a:r>
            <a:r>
              <a:rPr lang="zh-CN" altLang="en-US" sz="2400" dirty="0">
                <a:solidFill>
                  <a:schemeClr val="tx1"/>
                </a:solidFill>
                <a:sym typeface="+mn-ea"/>
              </a:rPr>
              <a:t>、</a:t>
            </a:r>
            <a:r>
              <a:rPr lang="zh-CN" altLang="en-US" sz="2400" dirty="0">
                <a:solidFill>
                  <a:srgbClr val="FF00FF"/>
                </a:solidFill>
                <a:sym typeface="+mn-ea"/>
              </a:rPr>
              <a:t>磁盘控制器</a:t>
            </a:r>
            <a:r>
              <a:rPr lang="zh-CN" altLang="en-US" sz="2400" dirty="0">
                <a:solidFill>
                  <a:schemeClr val="tx1"/>
                </a:solidFill>
                <a:sym typeface="+mn-ea"/>
              </a:rPr>
              <a:t>、</a:t>
            </a:r>
            <a:endParaRPr lang="zh-CN" altLang="en-US" sz="2400" dirty="0">
              <a:solidFill>
                <a:schemeClr val="tx1"/>
              </a:solidFill>
              <a:sym typeface="+mn-ea"/>
            </a:endParaRPr>
          </a:p>
          <a:p>
            <a:pPr marL="0" indent="0" eaLnBrk="1" hangingPunct="1">
              <a:lnSpc>
                <a:spcPct val="80000"/>
              </a:lnSpc>
              <a:buNone/>
            </a:pPr>
            <a:r>
              <a:rPr lang="zh-CN" altLang="en-US" sz="2400" dirty="0">
                <a:solidFill>
                  <a:schemeClr val="tx1"/>
                </a:solidFill>
                <a:sym typeface="+mn-ea"/>
              </a:rPr>
              <a:t>                        </a:t>
            </a:r>
            <a:r>
              <a:rPr lang="zh-CN" altLang="en-US" sz="2400" dirty="0">
                <a:solidFill>
                  <a:srgbClr val="FFC000"/>
                </a:solidFill>
                <a:sym typeface="+mn-ea"/>
              </a:rPr>
              <a:t>磁盘驱动器</a:t>
            </a:r>
            <a:r>
              <a:rPr lang="en-US" altLang="zh-CN" sz="2400" dirty="0">
                <a:solidFill>
                  <a:schemeClr val="tx1"/>
                </a:solidFill>
                <a:sym typeface="+mn-ea"/>
              </a:rPr>
              <a:t>3</a:t>
            </a:r>
            <a:r>
              <a:rPr lang="zh-CN" altLang="en-US" sz="2400" dirty="0">
                <a:solidFill>
                  <a:schemeClr val="tx1"/>
                </a:solidFill>
                <a:sym typeface="+mn-ea"/>
              </a:rPr>
              <a:t>部分构成。</a:t>
            </a:r>
            <a:endParaRPr lang="zh-CN" altLang="en-US" sz="2400" dirty="0">
              <a:solidFill>
                <a:schemeClr val="tx1"/>
              </a:solidFill>
              <a:sym typeface="+mn-ea"/>
            </a:endParaRPr>
          </a:p>
        </p:txBody>
      </p:sp>
      <p:graphicFrame>
        <p:nvGraphicFramePr>
          <p:cNvPr id="2" name="对象 1"/>
          <p:cNvGraphicFramePr/>
          <p:nvPr/>
        </p:nvGraphicFramePr>
        <p:xfrm>
          <a:off x="1193800" y="1500505"/>
          <a:ext cx="7950200" cy="5357495"/>
        </p:xfrm>
        <a:graphic>
          <a:graphicData uri="http://schemas.openxmlformats.org/presentationml/2006/ole">
            <mc:AlternateContent xmlns:mc="http://schemas.openxmlformats.org/markup-compatibility/2006">
              <mc:Choice xmlns:v="urn:schemas-microsoft-com:vml" Requires="v">
                <p:oleObj spid="_x0000_s4" name="" r:id="rId1" imgW="7943850" imgH="5353050" progId="Paint.Picture">
                  <p:embed/>
                </p:oleObj>
              </mc:Choice>
              <mc:Fallback>
                <p:oleObj name="" r:id="rId1" imgW="7943850" imgH="5353050" progId="Paint.Picture">
                  <p:embed/>
                  <p:pic>
                    <p:nvPicPr>
                      <p:cNvPr id="0" name="图片 3"/>
                      <p:cNvPicPr/>
                      <p:nvPr/>
                    </p:nvPicPr>
                    <p:blipFill>
                      <a:blip r:embed="rId2"/>
                      <a:stretch>
                        <a:fillRect/>
                      </a:stretch>
                    </p:blipFill>
                    <p:spPr>
                      <a:xfrm>
                        <a:off x="1193800" y="1500505"/>
                        <a:ext cx="7950200" cy="5357495"/>
                      </a:xfrm>
                      <a:prstGeom prst="rect">
                        <a:avLst/>
                      </a:prstGeom>
                    </p:spPr>
                  </p:pic>
                </p:oleObj>
              </mc:Fallback>
            </mc:AlternateContent>
          </a:graphicData>
        </a:graphic>
      </p:graphicFrame>
      <p:sp>
        <p:nvSpPr>
          <p:cNvPr id="10" name="矩形 9"/>
          <p:cNvSpPr/>
          <p:nvPr/>
        </p:nvSpPr>
        <p:spPr>
          <a:xfrm>
            <a:off x="1188085" y="2618105"/>
            <a:ext cx="2132965" cy="516890"/>
          </a:xfrm>
          <a:prstGeom prst="rect">
            <a:avLst/>
          </a:prstGeom>
          <a:solidFill>
            <a:srgbClr val="FF00FF">
              <a:alpha val="31000"/>
            </a:srgbClr>
          </a:solidFill>
          <a:ln w="12700" cap="sq" cmpd="sng" algn="ctr">
            <a:solidFill>
              <a:schemeClr val="tx1"/>
            </a:solidFill>
            <a:prstDash val="solid"/>
            <a:round/>
            <a:headEnd type="none" w="sm" len="sm"/>
            <a:tailEnd type="none" w="sm" len="sm"/>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 name="矩形 4"/>
          <p:cNvSpPr/>
          <p:nvPr/>
        </p:nvSpPr>
        <p:spPr>
          <a:xfrm>
            <a:off x="3780155" y="1772920"/>
            <a:ext cx="2259965" cy="484505"/>
          </a:xfrm>
          <a:prstGeom prst="rect">
            <a:avLst/>
          </a:prstGeom>
          <a:solidFill>
            <a:srgbClr val="FF00FF">
              <a:alpha val="31000"/>
            </a:srgbClr>
          </a:solidFill>
          <a:ln w="12700" cap="sq" cmpd="sng" algn="ctr">
            <a:solidFill>
              <a:schemeClr val="tx1"/>
            </a:solidFill>
            <a:prstDash val="solid"/>
            <a:round/>
            <a:headEnd type="none" w="sm" len="sm"/>
            <a:tailEnd type="none" w="sm" len="sm"/>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6" name="矩形 5"/>
          <p:cNvSpPr/>
          <p:nvPr/>
        </p:nvSpPr>
        <p:spPr>
          <a:xfrm>
            <a:off x="6876415" y="3134995"/>
            <a:ext cx="1955800" cy="484505"/>
          </a:xfrm>
          <a:prstGeom prst="rect">
            <a:avLst/>
          </a:prstGeom>
          <a:solidFill>
            <a:srgbClr val="FF00FF">
              <a:alpha val="31000"/>
            </a:srgbClr>
          </a:solidFill>
          <a:ln w="12700" cap="sq" cmpd="sng" algn="ctr">
            <a:solidFill>
              <a:schemeClr val="tx1"/>
            </a:solidFill>
            <a:prstDash val="solid"/>
            <a:round/>
            <a:headEnd type="none" w="sm" len="sm"/>
            <a:tailEnd type="none" w="sm" len="sm"/>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7" name="矩形 6"/>
          <p:cNvSpPr/>
          <p:nvPr/>
        </p:nvSpPr>
        <p:spPr>
          <a:xfrm>
            <a:off x="2411730" y="3500755"/>
            <a:ext cx="1574800" cy="418465"/>
          </a:xfrm>
          <a:prstGeom prst="rect">
            <a:avLst/>
          </a:prstGeom>
          <a:solidFill>
            <a:schemeClr val="accent1">
              <a:lumMod val="60000"/>
              <a:lumOff val="40000"/>
              <a:alpha val="20000"/>
            </a:schemeClr>
          </a:solidFill>
          <a:ln w="12700" cap="sq" cmpd="sng" algn="ctr">
            <a:solidFill>
              <a:schemeClr val="tx1"/>
            </a:solidFill>
            <a:prstDash val="solid"/>
            <a:round/>
            <a:headEnd type="none" w="sm" len="sm"/>
            <a:tailEnd type="none" w="sm" len="sm"/>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8" name="矩形 7"/>
          <p:cNvSpPr/>
          <p:nvPr/>
        </p:nvSpPr>
        <p:spPr>
          <a:xfrm>
            <a:off x="4787900" y="3159760"/>
            <a:ext cx="1291590" cy="459740"/>
          </a:xfrm>
          <a:prstGeom prst="rect">
            <a:avLst/>
          </a:prstGeom>
          <a:solidFill>
            <a:schemeClr val="accent1">
              <a:lumMod val="60000"/>
              <a:lumOff val="40000"/>
              <a:alpha val="20000"/>
            </a:schemeClr>
          </a:solidFill>
          <a:ln w="12700" cap="sq" cmpd="sng" algn="ctr">
            <a:solidFill>
              <a:schemeClr val="tx1"/>
            </a:solidFill>
            <a:prstDash val="solid"/>
            <a:round/>
            <a:headEnd type="none" w="sm" len="sm"/>
            <a:tailEnd type="none" w="sm" len="sm"/>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9" name="矩形 8"/>
          <p:cNvSpPr/>
          <p:nvPr/>
        </p:nvSpPr>
        <p:spPr>
          <a:xfrm>
            <a:off x="3707765" y="4284980"/>
            <a:ext cx="1168400" cy="459740"/>
          </a:xfrm>
          <a:prstGeom prst="rect">
            <a:avLst/>
          </a:prstGeom>
          <a:solidFill>
            <a:schemeClr val="accent1">
              <a:lumMod val="60000"/>
              <a:lumOff val="40000"/>
              <a:alpha val="20000"/>
            </a:schemeClr>
          </a:solidFill>
          <a:ln w="12700" cap="sq" cmpd="sng" algn="ctr">
            <a:solidFill>
              <a:schemeClr val="tx1"/>
            </a:solidFill>
            <a:prstDash val="solid"/>
            <a:round/>
            <a:headEnd type="none" w="sm" len="sm"/>
            <a:tailEnd type="none" w="sm" len="sm"/>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1" name="矩形 10"/>
          <p:cNvSpPr/>
          <p:nvPr/>
        </p:nvSpPr>
        <p:spPr>
          <a:xfrm>
            <a:off x="5076190" y="4580890"/>
            <a:ext cx="981075" cy="1259840"/>
          </a:xfrm>
          <a:prstGeom prst="rect">
            <a:avLst/>
          </a:prstGeom>
          <a:solidFill>
            <a:schemeClr val="accent1">
              <a:lumMod val="60000"/>
              <a:lumOff val="40000"/>
              <a:alpha val="20000"/>
            </a:schemeClr>
          </a:solidFill>
          <a:ln w="12700" cap="sq" cmpd="sng" algn="ctr">
            <a:solidFill>
              <a:schemeClr val="tx1"/>
            </a:solidFill>
            <a:prstDash val="solid"/>
            <a:round/>
            <a:headEnd type="none" w="sm" len="sm"/>
            <a:tailEnd type="none" w="sm" len="sm"/>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2" name="文本框 11"/>
          <p:cNvSpPr txBox="1"/>
          <p:nvPr/>
        </p:nvSpPr>
        <p:spPr>
          <a:xfrm>
            <a:off x="683895" y="2736215"/>
            <a:ext cx="463550" cy="429895"/>
          </a:xfrm>
          <a:prstGeom prst="rect">
            <a:avLst/>
          </a:prstGeom>
          <a:noFill/>
        </p:spPr>
        <p:txBody>
          <a:bodyPr wrap="none" rtlCol="0" anchor="t">
            <a:spAutoFit/>
          </a:bodyPr>
          <a:p>
            <a:r>
              <a:rPr lang="zh-CN" altLang="en-US" sz="2200" b="1">
                <a:solidFill>
                  <a:srgbClr val="FF0000"/>
                </a:solidFill>
                <a:latin typeface="黑体" panose="02010609060101010101" charset="-122"/>
                <a:ea typeface="黑体" panose="02010609060101010101" charset="-122"/>
              </a:rPr>
              <a:t>①</a:t>
            </a:r>
            <a:endParaRPr lang="zh-CN" altLang="en-US" sz="2200" b="1">
              <a:solidFill>
                <a:srgbClr val="FF0000"/>
              </a:solidFill>
              <a:latin typeface="黑体" panose="02010609060101010101" charset="-122"/>
              <a:ea typeface="黑体" panose="02010609060101010101" charset="-122"/>
            </a:endParaRPr>
          </a:p>
        </p:txBody>
      </p:sp>
      <p:sp>
        <p:nvSpPr>
          <p:cNvPr id="18" name="文本框 17"/>
          <p:cNvSpPr txBox="1"/>
          <p:nvPr/>
        </p:nvSpPr>
        <p:spPr>
          <a:xfrm>
            <a:off x="1986280" y="3573145"/>
            <a:ext cx="537210" cy="429895"/>
          </a:xfrm>
          <a:prstGeom prst="rect">
            <a:avLst/>
          </a:prstGeom>
          <a:noFill/>
        </p:spPr>
        <p:txBody>
          <a:bodyPr wrap="square" rtlCol="0" anchor="t">
            <a:spAutoFit/>
          </a:bodyPr>
          <a:p>
            <a:r>
              <a:rPr lang="zh-CN" altLang="en-US" sz="2200" b="1">
                <a:solidFill>
                  <a:srgbClr val="FF0000"/>
                </a:solidFill>
                <a:latin typeface="黑体" panose="02010609060101010101" charset="-122"/>
                <a:ea typeface="黑体" panose="02010609060101010101" charset="-122"/>
              </a:rPr>
              <a:t>②</a:t>
            </a:r>
            <a:endParaRPr lang="zh-CN" altLang="en-US" sz="2200" b="1">
              <a:solidFill>
                <a:srgbClr val="FF0000"/>
              </a:solidFill>
              <a:latin typeface="黑体" panose="02010609060101010101" charset="-122"/>
              <a:ea typeface="黑体" panose="02010609060101010101" charset="-122"/>
            </a:endParaRPr>
          </a:p>
        </p:txBody>
      </p:sp>
      <p:sp>
        <p:nvSpPr>
          <p:cNvPr id="14" name="文本框 13"/>
          <p:cNvSpPr txBox="1"/>
          <p:nvPr/>
        </p:nvSpPr>
        <p:spPr>
          <a:xfrm>
            <a:off x="3204210" y="4284980"/>
            <a:ext cx="463550" cy="429895"/>
          </a:xfrm>
          <a:prstGeom prst="rect">
            <a:avLst/>
          </a:prstGeom>
          <a:noFill/>
        </p:spPr>
        <p:txBody>
          <a:bodyPr wrap="none" rtlCol="0" anchor="t">
            <a:spAutoFit/>
          </a:bodyPr>
          <a:p>
            <a:r>
              <a:rPr lang="zh-CN" altLang="en-US" sz="2200" b="1">
                <a:solidFill>
                  <a:srgbClr val="FF0000"/>
                </a:solidFill>
                <a:latin typeface="黑体" panose="02010609060101010101" charset="-122"/>
                <a:ea typeface="黑体" panose="02010609060101010101" charset="-122"/>
              </a:rPr>
              <a:t>③</a:t>
            </a:r>
            <a:endParaRPr lang="zh-CN" altLang="en-US" sz="2200" b="1">
              <a:solidFill>
                <a:srgbClr val="FF0000"/>
              </a:solidFill>
              <a:latin typeface="黑体" panose="02010609060101010101" charset="-122"/>
              <a:ea typeface="黑体" panose="02010609060101010101" charset="-122"/>
            </a:endParaRPr>
          </a:p>
        </p:txBody>
      </p:sp>
      <p:sp>
        <p:nvSpPr>
          <p:cNvPr id="16" name="文本框 15"/>
          <p:cNvSpPr txBox="1"/>
          <p:nvPr/>
        </p:nvSpPr>
        <p:spPr>
          <a:xfrm>
            <a:off x="4566285" y="4796790"/>
            <a:ext cx="509905" cy="429895"/>
          </a:xfrm>
          <a:prstGeom prst="rect">
            <a:avLst/>
          </a:prstGeom>
          <a:noFill/>
        </p:spPr>
        <p:txBody>
          <a:bodyPr wrap="square" rtlCol="0" anchor="t">
            <a:spAutoFit/>
          </a:bodyPr>
          <a:p>
            <a:r>
              <a:rPr lang="zh-CN" altLang="en-US" sz="2200" b="1">
                <a:solidFill>
                  <a:srgbClr val="FF0000"/>
                </a:solidFill>
                <a:latin typeface="黑体" panose="02010609060101010101" charset="-122"/>
                <a:ea typeface="黑体" panose="02010609060101010101" charset="-122"/>
              </a:rPr>
              <a:t>④</a:t>
            </a:r>
            <a:endParaRPr lang="zh-CN" altLang="en-US" sz="2200" b="1">
              <a:solidFill>
                <a:srgbClr val="FF0000"/>
              </a:solidFill>
              <a:latin typeface="黑体" panose="02010609060101010101" charset="-122"/>
              <a:ea typeface="黑体" panose="02010609060101010101" charset="-122"/>
            </a:endParaRPr>
          </a:p>
        </p:txBody>
      </p:sp>
      <p:sp>
        <p:nvSpPr>
          <p:cNvPr id="17" name="文本框 16"/>
          <p:cNvSpPr txBox="1"/>
          <p:nvPr/>
        </p:nvSpPr>
        <p:spPr>
          <a:xfrm>
            <a:off x="4678680" y="5238750"/>
            <a:ext cx="463550" cy="429895"/>
          </a:xfrm>
          <a:prstGeom prst="rect">
            <a:avLst/>
          </a:prstGeom>
          <a:noFill/>
        </p:spPr>
        <p:txBody>
          <a:bodyPr wrap="none" rtlCol="0" anchor="t">
            <a:spAutoFit/>
          </a:bodyPr>
          <a:p>
            <a:r>
              <a:rPr lang="zh-CN" altLang="en-US" sz="2200" b="1">
                <a:solidFill>
                  <a:srgbClr val="0000FF"/>
                </a:solidFill>
                <a:latin typeface="黑体" panose="02010609060101010101" charset="-122"/>
                <a:ea typeface="黑体" panose="02010609060101010101" charset="-122"/>
              </a:rPr>
              <a:t>①</a:t>
            </a:r>
            <a:endParaRPr lang="zh-CN" altLang="en-US" sz="2200" b="1">
              <a:solidFill>
                <a:srgbClr val="0000FF"/>
              </a:solidFill>
              <a:latin typeface="黑体" panose="02010609060101010101" charset="-122"/>
              <a:ea typeface="黑体" panose="02010609060101010101" charset="-122"/>
            </a:endParaRPr>
          </a:p>
        </p:txBody>
      </p:sp>
      <p:sp>
        <p:nvSpPr>
          <p:cNvPr id="19" name="文本框 18"/>
          <p:cNvSpPr txBox="1"/>
          <p:nvPr/>
        </p:nvSpPr>
        <p:spPr>
          <a:xfrm>
            <a:off x="3347720" y="4580890"/>
            <a:ext cx="537210" cy="429895"/>
          </a:xfrm>
          <a:prstGeom prst="rect">
            <a:avLst/>
          </a:prstGeom>
          <a:noFill/>
        </p:spPr>
        <p:txBody>
          <a:bodyPr wrap="square" rtlCol="0" anchor="t">
            <a:spAutoFit/>
          </a:bodyPr>
          <a:p>
            <a:r>
              <a:rPr lang="zh-CN" altLang="en-US" sz="2200" b="1">
                <a:solidFill>
                  <a:srgbClr val="0000FF"/>
                </a:solidFill>
                <a:latin typeface="黑体" panose="02010609060101010101" charset="-122"/>
                <a:ea typeface="黑体" panose="02010609060101010101" charset="-122"/>
              </a:rPr>
              <a:t>②</a:t>
            </a:r>
            <a:endParaRPr lang="zh-CN" altLang="en-US" sz="2200" b="1">
              <a:solidFill>
                <a:srgbClr val="0000FF"/>
              </a:solidFill>
              <a:latin typeface="黑体" panose="02010609060101010101" charset="-122"/>
              <a:ea typeface="黑体" panose="02010609060101010101" charset="-122"/>
            </a:endParaRPr>
          </a:p>
        </p:txBody>
      </p:sp>
      <p:sp>
        <p:nvSpPr>
          <p:cNvPr id="20" name="文本框 19"/>
          <p:cNvSpPr txBox="1"/>
          <p:nvPr/>
        </p:nvSpPr>
        <p:spPr>
          <a:xfrm>
            <a:off x="5004435" y="3533140"/>
            <a:ext cx="1270635" cy="429895"/>
          </a:xfrm>
          <a:prstGeom prst="rect">
            <a:avLst/>
          </a:prstGeom>
          <a:noFill/>
        </p:spPr>
        <p:txBody>
          <a:bodyPr wrap="square" rtlCol="0" anchor="t">
            <a:spAutoFit/>
          </a:bodyPr>
          <a:p>
            <a:r>
              <a:rPr lang="zh-CN" altLang="en-US" sz="2200" b="1">
                <a:solidFill>
                  <a:srgbClr val="0000FF"/>
                </a:solidFill>
                <a:latin typeface="黑体" panose="02010609060101010101" charset="-122"/>
                <a:ea typeface="黑体" panose="02010609060101010101" charset="-122"/>
              </a:rPr>
              <a:t>③</a:t>
            </a:r>
            <a:endParaRPr lang="zh-CN" altLang="en-US" sz="2200" b="1">
              <a:solidFill>
                <a:srgbClr val="0000FF"/>
              </a:solidFill>
              <a:latin typeface="黑体" panose="02010609060101010101" charset="-122"/>
              <a:ea typeface="黑体" panose="02010609060101010101" charset="-122"/>
            </a:endParaRPr>
          </a:p>
        </p:txBody>
      </p:sp>
      <p:sp>
        <p:nvSpPr>
          <p:cNvPr id="21" name="文本框 20"/>
          <p:cNvSpPr txBox="1"/>
          <p:nvPr/>
        </p:nvSpPr>
        <p:spPr>
          <a:xfrm>
            <a:off x="7762240" y="3644900"/>
            <a:ext cx="509905" cy="429895"/>
          </a:xfrm>
          <a:prstGeom prst="rect">
            <a:avLst/>
          </a:prstGeom>
          <a:noFill/>
        </p:spPr>
        <p:txBody>
          <a:bodyPr wrap="square" rtlCol="0" anchor="t">
            <a:spAutoFit/>
          </a:bodyPr>
          <a:p>
            <a:r>
              <a:rPr lang="zh-CN" altLang="en-US" sz="2200" b="1">
                <a:solidFill>
                  <a:srgbClr val="0000FF"/>
                </a:solidFill>
                <a:latin typeface="黑体" panose="02010609060101010101" charset="-122"/>
                <a:ea typeface="黑体" panose="02010609060101010101" charset="-122"/>
              </a:rPr>
              <a:t>④</a:t>
            </a:r>
            <a:endParaRPr lang="zh-CN" altLang="en-US" sz="2200" b="1">
              <a:solidFill>
                <a:srgbClr val="0000FF"/>
              </a:solidFill>
              <a:latin typeface="黑体" panose="02010609060101010101" charset="-122"/>
              <a:ea typeface="黑体" panose="02010609060101010101" charset="-122"/>
            </a:endParaRPr>
          </a:p>
        </p:txBody>
      </p:sp>
    </p:spTree>
  </p:cSld>
  <p:clrMapOvr>
    <a:masterClrMapping/>
  </p:clrMapOvr>
</p:sld>
</file>

<file path=ppt/tags/tag1.xml><?xml version="1.0" encoding="utf-8"?>
<p:tagLst xmlns:p="http://schemas.openxmlformats.org/presentationml/2006/main">
  <p:tag name="KSO_WM_UNIT_TABLE_BEAUTIFY" val="smartTable{31478941-13b0-44af-b93e-834428419281}"/>
  <p:tag name="TABLE_ENDDRAG_ORIGIN_RECT" val="520*142"/>
  <p:tag name="TABLE_ENDDRAG_RECT" val="31*196*520*142"/>
</p:tagLst>
</file>

<file path=ppt/theme/theme1.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Network</Template>
  <TotalTime>0</TotalTime>
  <Words>5642</Words>
  <Application>WPS 演示</Application>
  <PresentationFormat>全屏显示(4:3)</PresentationFormat>
  <Paragraphs>435</Paragraphs>
  <Slides>35</Slides>
  <Notes>0</Notes>
  <HiddenSlides>0</HiddenSlides>
  <MMClips>0</MMClips>
  <ScaleCrop>false</ScaleCrop>
  <HeadingPairs>
    <vt:vector size="8" baseType="variant">
      <vt:variant>
        <vt:lpstr>已用的字体</vt:lpstr>
      </vt:variant>
      <vt:variant>
        <vt:i4>10</vt:i4>
      </vt:variant>
      <vt:variant>
        <vt:lpstr>主题</vt:lpstr>
      </vt:variant>
      <vt:variant>
        <vt:i4>2</vt:i4>
      </vt:variant>
      <vt:variant>
        <vt:lpstr>嵌入 OLE 服务器</vt:lpstr>
      </vt:variant>
      <vt:variant>
        <vt:i4>13</vt:i4>
      </vt:variant>
      <vt:variant>
        <vt:lpstr>幻灯片标题</vt:lpstr>
      </vt:variant>
      <vt:variant>
        <vt:i4>35</vt:i4>
      </vt:variant>
    </vt:vector>
  </HeadingPairs>
  <TitlesOfParts>
    <vt:vector size="60" baseType="lpstr">
      <vt:lpstr>Arial</vt:lpstr>
      <vt:lpstr>宋体</vt:lpstr>
      <vt:lpstr>Wingdings</vt:lpstr>
      <vt:lpstr>黑体</vt:lpstr>
      <vt:lpstr>Times New Roman</vt:lpstr>
      <vt:lpstr>隶书</vt:lpstr>
      <vt:lpstr>Wingdings</vt:lpstr>
      <vt:lpstr>方正粗黑宋简体</vt:lpstr>
      <vt:lpstr>微软雅黑</vt:lpstr>
      <vt:lpstr>Arial Unicode MS</vt:lpstr>
      <vt:lpstr>Network</vt:lpstr>
      <vt:lpstr>默认设计模板</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第七章   外围设备</vt:lpstr>
      <vt:lpstr>第七章   外围设备</vt:lpstr>
      <vt:lpstr>7.1外围设备概述</vt:lpstr>
      <vt:lpstr>7.1外围设备概述</vt:lpstr>
      <vt:lpstr>PowerPoint 演示文稿</vt:lpstr>
      <vt:lpstr>外设分类</vt:lpstr>
      <vt:lpstr>7.2  磁盘存储设备 </vt:lpstr>
      <vt:lpstr>7.2磁盘存储设备</vt:lpstr>
      <vt:lpstr>7.2.2 磁盘的组成和分类</vt:lpstr>
      <vt:lpstr>7.2.2  磁盘的组成和分类</vt:lpstr>
      <vt:lpstr>7.2.2  磁盘的组成和分类</vt:lpstr>
      <vt:lpstr>PowerPoint 演示文稿</vt:lpstr>
      <vt:lpstr>磁盘控制器</vt:lpstr>
      <vt:lpstr>7.2.4  磁盘上信息的分布</vt:lpstr>
      <vt:lpstr>7.2  磁盘存储设备</vt:lpstr>
      <vt:lpstr>7.2.5 磁盘存储器的技术指标</vt:lpstr>
      <vt:lpstr>7.2.5 磁盘存储器的技术指标</vt:lpstr>
      <vt:lpstr>7.2.5 磁盘存储器的技术指标</vt:lpstr>
      <vt:lpstr>PowerPoint 演示文稿</vt:lpstr>
      <vt:lpstr>PowerPoint 演示文稿</vt:lpstr>
      <vt:lpstr>PowerPoint 演示文稿</vt:lpstr>
      <vt:lpstr>PowerPoint 演示文稿</vt:lpstr>
      <vt:lpstr>PowerPoint 演示文稿</vt:lpstr>
      <vt:lpstr>7.3  磁盘存储设备的技术发展</vt:lpstr>
      <vt:lpstr>7.3.1  磁盘Cache</vt:lpstr>
      <vt:lpstr>7.3.1  磁盘Cache</vt:lpstr>
      <vt:lpstr>7.3.2  磁盘阵列RAID</vt:lpstr>
      <vt:lpstr>7.3.2  磁盘阵列RAID</vt:lpstr>
      <vt:lpstr>常见的外设（自学）</vt:lpstr>
      <vt:lpstr>习题</vt:lpstr>
      <vt:lpstr>习题</vt:lpstr>
      <vt:lpstr>习题</vt:lpstr>
      <vt:lpstr>习题</vt:lpstr>
      <vt:lpstr>习题</vt:lpstr>
      <vt:lpstr>作业</vt:lpstr>
    </vt:vector>
  </TitlesOfParts>
  <Company>Ningbo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第七章   外围设备</dc:title>
  <dc:creator>杨旭东</dc:creator>
  <cp:lastModifiedBy>李艳军（杨林妈妈）</cp:lastModifiedBy>
  <cp:revision>168</cp:revision>
  <dcterms:created xsi:type="dcterms:W3CDTF">2008-05-19T20:46:00Z</dcterms:created>
  <dcterms:modified xsi:type="dcterms:W3CDTF">2021-10-14T07:08:50Z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2052-11.1.0.11045</vt:lpwstr>
  </property>
  <property fmtid="{D5CDD505-2E9C-101B-9397-08002B2CF9AE}" pid="3" name="ICV">
    <vt:lpwstr>711B085D965446D09B2D838378B175AE</vt:lpwstr>
  </property>
</Properties>
</file>